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3.svg" ContentType="image/svg+xml"/>
  <Override PartName="/ppt/media/image16.svg" ContentType="image/svg+xml"/>
  <Override PartName="/ppt/media/image18.svg" ContentType="image/svg+xml"/>
  <Override PartName="/ppt/media/image21.svg" ContentType="image/svg+xml"/>
  <Override PartName="/ppt/media/image25.svg" ContentType="image/svg+xml"/>
  <Override PartName="/ppt/media/image30.svg" ContentType="image/svg+xml"/>
  <Override PartName="/ppt/media/image35.svg" ContentType="image/svg+xml"/>
  <Override PartName="/ppt/media/image38.svg" ContentType="image/svg+xml"/>
  <Override PartName="/ppt/media/image50.svg" ContentType="image/svg+xml"/>
  <Override PartName="/ppt/media/image6.svg" ContentType="image/svg+xml"/>
  <Override PartName="/ppt/media/image61.svg" ContentType="image/svg+xml"/>
  <Override PartName="/ppt/media/image63.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60" r:id="rId4"/>
    <p:sldId id="257" r:id="rId5"/>
    <p:sldId id="258" r:id="rId6"/>
    <p:sldId id="259" r:id="rId7"/>
    <p:sldId id="261" r:id="rId8"/>
    <p:sldId id="262" r:id="rId9"/>
    <p:sldId id="263" r:id="rId10"/>
    <p:sldId id="264" r:id="rId11"/>
    <p:sldId id="265" r:id="rId12"/>
    <p:sldId id="266" r:id="rId13"/>
    <p:sldId id="267" r:id="rId14"/>
    <p:sldId id="268" r:id="rId15"/>
    <p:sldId id="269" r:id="rId16"/>
    <p:sldId id="270" r:id="rId17"/>
    <p:sldId id="271" r:id="rId18"/>
  </p:sldIdLst>
  <p:sldSz cx="18288000" cy="10287000"/>
  <p:notesSz cx="6858000" cy="9144000"/>
  <p:embeddedFontLst>
    <p:embeddedFont>
      <p:font typeface="Arimo" panose="020B0604020202020204"/>
      <p:regular r:id="rId22"/>
    </p:embeddedFont>
    <p:embeddedFont>
      <p:font typeface="Rockwell" panose="02060603020205020403" charset="0"/>
      <p:regular r:id="rId23"/>
      <p:bold r:id="rId24"/>
      <p:italic r:id="rId25"/>
      <p:boldItalic r:id="rId26"/>
    </p:embeddedFont>
    <p:embeddedFont>
      <p:font typeface="Roboto" panose="02000000000000000000"/>
      <p:regular r:id="rId27"/>
    </p:embeddedFont>
    <p:embeddedFont>
      <p:font typeface="Montserrat" panose="00000500000000000000"/>
      <p:regular r:id="rId28"/>
    </p:embeddedFont>
    <p:embeddedFont>
      <p:font typeface="DM Sans"/>
      <p:regular r:id="rId29"/>
    </p:embeddedFont>
    <p:embeddedFont>
      <p:font typeface="Calibri" panose="020F050202020403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userDrawn="1">
          <p15:clr>
            <a:srgbClr val="A4A3A4"/>
          </p15:clr>
        </p15:guide>
        <p15:guide id="2" pos="27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2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98"/>
        <p:guide pos="27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12.fntdata"/><Relationship Id="rId32" Type="http://schemas.openxmlformats.org/officeDocument/2006/relationships/font" Target="fonts/font11.fntdata"/><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slideLayout" Target="../slideLayouts/slideLayout7.xml"/><Relationship Id="rId10" Type="http://schemas.openxmlformats.org/officeDocument/2006/relationships/image" Target="../media/image35.sv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44.png"/><Relationship Id="rId1" Type="http://schemas.openxmlformats.org/officeDocument/2006/relationships/image" Target="../media/image4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5.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51.jpe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48.jpeg"/><Relationship Id="rId12" Type="http://schemas.openxmlformats.org/officeDocument/2006/relationships/slideLayout" Target="../slideLayouts/slideLayout7.xml"/><Relationship Id="rId11" Type="http://schemas.openxmlformats.org/officeDocument/2006/relationships/image" Target="../media/image53.png"/><Relationship Id="rId10" Type="http://schemas.openxmlformats.org/officeDocument/2006/relationships/image" Target="../media/image52.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63.svg"/><Relationship Id="rId11" Type="http://schemas.openxmlformats.org/officeDocument/2006/relationships/image" Target="../media/image62.png"/><Relationship Id="rId10" Type="http://schemas.openxmlformats.org/officeDocument/2006/relationships/image" Target="../media/image61.sv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5.png"/><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1.jpe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5.png"/><Relationship Id="rId7" Type="http://schemas.openxmlformats.org/officeDocument/2006/relationships/image" Target="../media/image25.sv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22.jpeg"/><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sv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8.sv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Box 72"/>
          <p:cNvSpPr txBox="1"/>
          <p:nvPr/>
        </p:nvSpPr>
        <p:spPr>
          <a:xfrm>
            <a:off x="5857240" y="991235"/>
            <a:ext cx="12125960" cy="1325245"/>
          </a:xfrm>
          <a:prstGeom prst="rect">
            <a:avLst/>
          </a:prstGeom>
          <a:noFill/>
        </p:spPr>
        <p:txBody>
          <a:bodyPr wrap="square" rtlCol="0">
            <a:noAutofit/>
          </a:bodyPr>
          <a:p>
            <a:pPr algn="ctr"/>
            <a:r>
              <a:rPr lang="en-US" sz="7200">
                <a:solidFill>
                  <a:srgbClr val="685240"/>
                </a:solidFill>
                <a:effectLst>
                  <a:outerShdw blurRad="38100" dist="19050" dir="2700000" algn="tl" rotWithShape="0">
                    <a:schemeClr val="dk1">
                      <a:alpha val="40000"/>
                    </a:schemeClr>
                  </a:outerShdw>
                </a:effectLst>
                <a:latin typeface="Arimo" panose="020B0604020202020204"/>
                <a:ea typeface="Arimo" panose="020B0604020202020204"/>
                <a:cs typeface="Arimo" panose="020B0604020202020204"/>
                <a:sym typeface="Arimo" panose="020B0604020202020204"/>
              </a:rPr>
              <a:t>IOT AND SMART CITIES</a:t>
            </a:r>
            <a:endParaRPr lang="en-US" sz="7200" spc="-338">
              <a:solidFill>
                <a:srgbClr val="3D291F"/>
              </a:solidFill>
              <a:latin typeface="Rockwell" panose="02060603020205020403" charset="0"/>
              <a:ea typeface="Agrandir" panose="00000500000000000000"/>
              <a:cs typeface="Rockwell" panose="02060603020205020403" charset="0"/>
              <a:sym typeface="Agrandir" panose="00000500000000000000"/>
            </a:endParaRPr>
          </a:p>
        </p:txBody>
      </p:sp>
      <p:sp>
        <p:nvSpPr>
          <p:cNvPr id="6" name="TextBox 6"/>
          <p:cNvSpPr txBox="1"/>
          <p:nvPr/>
        </p:nvSpPr>
        <p:spPr>
          <a:xfrm>
            <a:off x="9601200" y="2552700"/>
            <a:ext cx="6076950" cy="629920"/>
          </a:xfrm>
          <a:prstGeom prst="rect">
            <a:avLst/>
          </a:prstGeom>
        </p:spPr>
        <p:txBody>
          <a:bodyPr wrap="square" lIns="0" tIns="0" rIns="0" bIns="0" rtlCol="0" anchor="t">
            <a:noAutofit/>
          </a:bodyPr>
          <a:lstStyle/>
          <a:p>
            <a:pPr algn="l">
              <a:lnSpc>
                <a:spcPts val="3000"/>
              </a:lnSpc>
            </a:pPr>
            <a:r>
              <a:rPr lang="en-US" sz="3600" b="1">
                <a:solidFill>
                  <a:srgbClr val="3D291F"/>
                </a:solidFill>
                <a:latin typeface="Roboto" panose="02000000000000000000"/>
                <a:ea typeface="Roboto" panose="02000000000000000000"/>
                <a:cs typeface="Roboto" panose="02000000000000000000"/>
                <a:sym typeface="Roboto" panose="02000000000000000000"/>
              </a:rPr>
              <a:t>Building a Connected Future</a:t>
            </a:r>
            <a:endParaRPr lang="en-US" sz="3600" b="1">
              <a:solidFill>
                <a:srgbClr val="3D291F"/>
              </a:solidFill>
              <a:latin typeface="Roboto" panose="02000000000000000000"/>
              <a:ea typeface="Roboto" panose="02000000000000000000"/>
              <a:cs typeface="Roboto" panose="02000000000000000000"/>
              <a:sym typeface="Roboto" panose="02000000000000000000"/>
            </a:endParaRPr>
          </a:p>
        </p:txBody>
      </p:sp>
      <p:sp>
        <p:nvSpPr>
          <p:cNvPr id="5" name="TextBox 5"/>
          <p:cNvSpPr txBox="1"/>
          <p:nvPr/>
        </p:nvSpPr>
        <p:spPr>
          <a:xfrm>
            <a:off x="12502515" y="4000500"/>
            <a:ext cx="5590540" cy="2761615"/>
          </a:xfrm>
          <a:prstGeom prst="rect">
            <a:avLst/>
          </a:prstGeom>
        </p:spPr>
        <p:txBody>
          <a:bodyPr wrap="square" lIns="0" tIns="0" rIns="0" bIns="0" rtlCol="0" anchor="t">
            <a:noAutofit/>
          </a:bodyPr>
          <a:lstStyle/>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a:t>
            </a:r>
            <a:r>
              <a:rPr lang="en-US" sz="2400" b="1">
                <a:solidFill>
                  <a:srgbClr val="3D291F"/>
                </a:solidFill>
                <a:latin typeface="Roboto" panose="02000000000000000000"/>
                <a:ea typeface="Roboto" panose="02000000000000000000"/>
                <a:cs typeface="Roboto" panose="02000000000000000000"/>
                <a:sym typeface="Roboto" panose="02000000000000000000"/>
              </a:rPr>
              <a:t>Presented By :</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CSC-25F-603 Bushra jan</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CSC-25F-617 Haroon Waleed</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CSC-25F-634 Sadia Sohail</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CSC-25F-629 Atif Khan</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2400"/>
              </a:lnSpc>
            </a:pPr>
            <a:r>
              <a:rPr lang="en-US" sz="2400" b="1">
                <a:solidFill>
                  <a:srgbClr val="3D291F"/>
                </a:solidFill>
                <a:latin typeface="Roboto" panose="02000000000000000000"/>
                <a:ea typeface="Roboto" panose="02000000000000000000"/>
                <a:cs typeface="Roboto" panose="02000000000000000000"/>
                <a:sym typeface="Roboto" panose="02000000000000000000"/>
              </a:rPr>
              <a:t>    CSC-25F-602 Tuba Jan</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p:txBody>
      </p:sp>
      <p:grpSp>
        <p:nvGrpSpPr>
          <p:cNvPr id="77" name="Group 76"/>
          <p:cNvGrpSpPr/>
          <p:nvPr/>
        </p:nvGrpSpPr>
        <p:grpSpPr>
          <a:xfrm>
            <a:off x="-1186180" y="-1047115"/>
            <a:ext cx="19752310" cy="13147675"/>
            <a:chOff x="-1868" y="-1649"/>
            <a:chExt cx="31106" cy="20705"/>
          </a:xfrm>
          <a:blipFill rotWithShape="1">
            <a:blip r:embed="rId1"/>
            <a:stretch>
              <a:fillRect/>
            </a:stretch>
          </a:blipFill>
        </p:grpSpPr>
        <p:sp>
          <p:nvSpPr>
            <p:cNvPr id="81" name="Freeform 80"/>
            <p:cNvSpPr/>
            <p:nvPr/>
          </p:nvSpPr>
          <p:spPr>
            <a:xfrm>
              <a:off x="24065" y="14464"/>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2" name="Freeform 81"/>
            <p:cNvSpPr/>
            <p:nvPr/>
          </p:nvSpPr>
          <p:spPr>
            <a:xfrm>
              <a:off x="19902" y="12319"/>
              <a:ext cx="5221" cy="3958"/>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3" name="Freeform 82"/>
            <p:cNvSpPr/>
            <p:nvPr/>
          </p:nvSpPr>
          <p:spPr>
            <a:xfrm>
              <a:off x="15684" y="14635"/>
              <a:ext cx="5392"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Freeform 83"/>
            <p:cNvSpPr/>
            <p:nvPr/>
          </p:nvSpPr>
          <p:spPr>
            <a:xfrm>
              <a:off x="15564" y="10407"/>
              <a:ext cx="5261" cy="3937"/>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Freeform 84"/>
            <p:cNvSpPr/>
            <p:nvPr/>
          </p:nvSpPr>
          <p:spPr>
            <a:xfrm>
              <a:off x="11477" y="12693"/>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Freeform 85"/>
            <p:cNvSpPr/>
            <p:nvPr/>
          </p:nvSpPr>
          <p:spPr>
            <a:xfrm>
              <a:off x="7245" y="15060"/>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Freeform 86"/>
            <p:cNvSpPr/>
            <p:nvPr/>
          </p:nvSpPr>
          <p:spPr>
            <a:xfrm>
              <a:off x="11203" y="8562"/>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Freeform 87"/>
            <p:cNvSpPr/>
            <p:nvPr/>
          </p:nvSpPr>
          <p:spPr>
            <a:xfrm>
              <a:off x="7027" y="10765"/>
              <a:ext cx="5269" cy="40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9" name="Freeform 88"/>
            <p:cNvSpPr/>
            <p:nvPr/>
          </p:nvSpPr>
          <p:spPr>
            <a:xfrm>
              <a:off x="7003" y="6501"/>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Freeform 89"/>
            <p:cNvSpPr/>
            <p:nvPr/>
          </p:nvSpPr>
          <p:spPr>
            <a:xfrm rot="10800000">
              <a:off x="-1469" y="6665"/>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Freeform 90"/>
            <p:cNvSpPr/>
            <p:nvPr/>
          </p:nvSpPr>
          <p:spPr>
            <a:xfrm rot="10800000">
              <a:off x="2726" y="4603"/>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Freeform 91"/>
            <p:cNvSpPr/>
            <p:nvPr/>
          </p:nvSpPr>
          <p:spPr>
            <a:xfrm rot="10800000">
              <a:off x="-1435" y="10916"/>
              <a:ext cx="5173" cy="3996"/>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Freeform 92"/>
            <p:cNvSpPr/>
            <p:nvPr/>
          </p:nvSpPr>
          <p:spPr>
            <a:xfrm rot="10800000">
              <a:off x="2765" y="8800"/>
              <a:ext cx="5215" cy="4029"/>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Freeform 93"/>
            <p:cNvSpPr/>
            <p:nvPr/>
          </p:nvSpPr>
          <p:spPr>
            <a:xfrm rot="10800000">
              <a:off x="2702" y="13063"/>
              <a:ext cx="5337" cy="4391"/>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5" name="Freeform 94"/>
            <p:cNvSpPr/>
            <p:nvPr/>
          </p:nvSpPr>
          <p:spPr>
            <a:xfrm rot="10800000">
              <a:off x="-1566" y="2475"/>
              <a:ext cx="5261" cy="3937"/>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6" name="Freeform 95"/>
            <p:cNvSpPr/>
            <p:nvPr/>
          </p:nvSpPr>
          <p:spPr>
            <a:xfrm rot="10800000">
              <a:off x="-1733" y="-1649"/>
              <a:ext cx="5261" cy="3937"/>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Freeform 96"/>
            <p:cNvSpPr/>
            <p:nvPr/>
          </p:nvSpPr>
          <p:spPr>
            <a:xfrm rot="10800000">
              <a:off x="-1868" y="15059"/>
              <a:ext cx="5261" cy="3937"/>
            </a:xfrm>
            <a:custGeom>
              <a:avLst/>
              <a:gdLst>
                <a:gd name="adj" fmla="val 25000"/>
                <a:gd name="vf" fmla="val 115470"/>
                <a:gd name="maxAdj" fmla="*/ 50000 w ss"/>
                <a:gd name="a" fmla="pin 0 adj maxAdj"/>
                <a:gd name="shd2" fmla="*/ hd2 vf 100000"/>
                <a:gd name="x1" fmla="*/ ss a 100000"/>
                <a:gd name="x2" fmla="+- r 0 x1"/>
                <a:gd name="dy1" fmla="sin shd2 3600000"/>
                <a:gd name="y1" fmla="+- vc 0 dy1"/>
                <a:gd name="y2" fmla="+- vc dy1 0"/>
                <a:gd name="q1" fmla="*/ maxAdj -1 2"/>
                <a:gd name="q2" fmla="+- a q1 0"/>
                <a:gd name="q3" fmla="?: q2 4 2"/>
                <a:gd name="q4" fmla="?: q2 3 2"/>
                <a:gd name="q5" fmla="?: q2 q1 0"/>
                <a:gd name="q6" fmla="+/ a q5 q1"/>
                <a:gd name="q7" fmla="*/ q6 q4 -1"/>
                <a:gd name="q8" fmla="+- q3 q7 0"/>
                <a:gd name="il" fmla="*/ w q8 24"/>
                <a:gd name="it" fmla="*/ h q8 24"/>
                <a:gd name="ir" fmla="+- r 0 il"/>
                <a:gd name="ib" fmla="+- b 0 it"/>
              </a:gdLst>
              <a:ahLst/>
              <a:cxnLst>
                <a:cxn ang="0">
                  <a:pos x="r" y="vc"/>
                </a:cxn>
                <a:cxn ang="cd4">
                  <a:pos x="x2" y="y2"/>
                </a:cxn>
                <a:cxn ang="cd4">
                  <a:pos x="x1" y="y2"/>
                </a:cxn>
                <a:cxn ang="cd2">
                  <a:pos x="l" y="vc"/>
                </a:cxn>
                <a:cxn ang="3">
                  <a:pos x="x1" y="y1"/>
                </a:cxn>
                <a:cxn ang="3">
                  <a:pos x="x2" y="y1"/>
                </a:cxn>
              </a:cxnLst>
              <a:rect l="l" t="t" r="r" b="b"/>
              <a:pathLst>
                <a:path w="6118" h="5521">
                  <a:moveTo>
                    <a:pt x="1380" y="0"/>
                  </a:moveTo>
                  <a:lnTo>
                    <a:pt x="4738" y="0"/>
                  </a:lnTo>
                  <a:lnTo>
                    <a:pt x="6118" y="2760"/>
                  </a:lnTo>
                  <a:lnTo>
                    <a:pt x="4738" y="5521"/>
                  </a:lnTo>
                  <a:lnTo>
                    <a:pt x="1380" y="5521"/>
                  </a:lnTo>
                  <a:lnTo>
                    <a:pt x="0" y="2760"/>
                  </a:lnTo>
                  <a:lnTo>
                    <a:pt x="1380" y="0"/>
                  </a:lnTo>
                  <a:close/>
                </a:path>
              </a:pathLst>
            </a:custGeom>
            <a:gr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grpSp>
        <p:nvGrpSpPr>
          <p:cNvPr id="3" name="Group 3"/>
          <p:cNvGrpSpPr/>
          <p:nvPr/>
        </p:nvGrpSpPr>
        <p:grpSpPr>
          <a:xfrm rot="0">
            <a:off x="9101455" y="6350"/>
            <a:ext cx="3884930" cy="5534660"/>
            <a:chOff x="0" y="0"/>
            <a:chExt cx="5770305" cy="5938845"/>
          </a:xfrm>
        </p:grpSpPr>
        <p:pic>
          <p:nvPicPr>
            <p:cNvPr id="4" name="Picture 4"/>
            <p:cNvPicPr>
              <a:picLocks noChangeAspect="1"/>
            </p:cNvPicPr>
            <p:nvPr/>
          </p:nvPicPr>
          <p:blipFill>
            <a:blip r:embed="rId2"/>
            <a:srcRect l="18665" r="18665"/>
            <a:stretch>
              <a:fillRect/>
            </a:stretch>
          </p:blipFill>
          <p:spPr>
            <a:xfrm>
              <a:off x="0" y="0"/>
              <a:ext cx="5770305" cy="5938845"/>
            </a:xfrm>
            <a:prstGeom prst="rect">
              <a:avLst/>
            </a:prstGeom>
          </p:spPr>
        </p:pic>
      </p:grpSp>
      <p:grpSp>
        <p:nvGrpSpPr>
          <p:cNvPr id="5" name="Group 5"/>
          <p:cNvGrpSpPr/>
          <p:nvPr/>
        </p:nvGrpSpPr>
        <p:grpSpPr>
          <a:xfrm rot="0">
            <a:off x="9144000" y="5692775"/>
            <a:ext cx="3842385" cy="4626610"/>
            <a:chOff x="646884" y="1323934"/>
            <a:chExt cx="5123421" cy="5539764"/>
          </a:xfrm>
        </p:grpSpPr>
        <p:pic>
          <p:nvPicPr>
            <p:cNvPr id="6" name="Picture 6"/>
            <p:cNvPicPr>
              <a:picLocks noChangeAspect="1"/>
            </p:cNvPicPr>
            <p:nvPr/>
          </p:nvPicPr>
          <p:blipFill>
            <a:blip r:embed="rId3"/>
            <a:srcRect l="18737" r="18737"/>
            <a:stretch>
              <a:fillRect/>
            </a:stretch>
          </p:blipFill>
          <p:spPr>
            <a:xfrm>
              <a:off x="646884" y="1323934"/>
              <a:ext cx="5123421" cy="5539764"/>
            </a:xfrm>
            <a:prstGeom prst="rect">
              <a:avLst/>
            </a:prstGeom>
          </p:spPr>
        </p:pic>
      </p:grpSp>
      <p:grpSp>
        <p:nvGrpSpPr>
          <p:cNvPr id="7" name="Group 7"/>
          <p:cNvGrpSpPr/>
          <p:nvPr/>
        </p:nvGrpSpPr>
        <p:grpSpPr>
          <a:xfrm rot="0">
            <a:off x="13160375" y="3356610"/>
            <a:ext cx="5153660" cy="6972935"/>
            <a:chOff x="0" y="0"/>
            <a:chExt cx="6848686" cy="9167831"/>
          </a:xfrm>
        </p:grpSpPr>
        <p:pic>
          <p:nvPicPr>
            <p:cNvPr id="8" name="Picture 8"/>
            <p:cNvPicPr>
              <a:picLocks noChangeAspect="1"/>
            </p:cNvPicPr>
            <p:nvPr/>
          </p:nvPicPr>
          <p:blipFill>
            <a:blip r:embed="rId4"/>
            <a:srcRect l="28989" r="28989"/>
            <a:stretch>
              <a:fillRect/>
            </a:stretch>
          </p:blipFill>
          <p:spPr>
            <a:xfrm>
              <a:off x="0" y="0"/>
              <a:ext cx="6848686" cy="9167831"/>
            </a:xfrm>
            <a:prstGeom prst="rect">
              <a:avLst/>
            </a:prstGeom>
          </p:spPr>
        </p:pic>
      </p:grpSp>
      <p:sp>
        <p:nvSpPr>
          <p:cNvPr id="9" name="Freeform 9"/>
          <p:cNvSpPr/>
          <p:nvPr/>
        </p:nvSpPr>
        <p:spPr>
          <a:xfrm flipH="1">
            <a:off x="0" y="0"/>
            <a:ext cx="5143500" cy="5143500"/>
          </a:xfrm>
          <a:custGeom>
            <a:avLst/>
            <a:gdLst/>
            <a:ahLst/>
            <a:cxnLst/>
            <a:rect l="l" t="t" r="r" b="b"/>
            <a:pathLst>
              <a:path w="5143500" h="5143500">
                <a:moveTo>
                  <a:pt x="5143500" y="0"/>
                </a:moveTo>
                <a:lnTo>
                  <a:pt x="0" y="0"/>
                </a:lnTo>
                <a:lnTo>
                  <a:pt x="0" y="5143500"/>
                </a:lnTo>
                <a:lnTo>
                  <a:pt x="5143500" y="5143500"/>
                </a:lnTo>
                <a:lnTo>
                  <a:pt x="5143500" y="0"/>
                </a:lnTo>
                <a:close/>
              </a:path>
            </a:pathLst>
          </a:custGeom>
          <a:blipFill>
            <a:blip r:embed="rId5">
              <a:alphaModFix amt="30000"/>
            </a:blip>
            <a:stretch>
              <a:fillRect/>
            </a:stretch>
          </a:blipFill>
        </p:spPr>
      </p:sp>
      <p:grpSp>
        <p:nvGrpSpPr>
          <p:cNvPr id="10" name="Group 10"/>
          <p:cNvGrpSpPr/>
          <p:nvPr/>
        </p:nvGrpSpPr>
        <p:grpSpPr>
          <a:xfrm rot="0">
            <a:off x="13160375" y="-34925"/>
            <a:ext cx="5136515" cy="3107690"/>
            <a:chOff x="0" y="0"/>
            <a:chExt cx="6848686" cy="3893919"/>
          </a:xfrm>
        </p:grpSpPr>
        <p:pic>
          <p:nvPicPr>
            <p:cNvPr id="11" name="Picture 11"/>
            <p:cNvPicPr>
              <a:picLocks noChangeAspect="1"/>
            </p:cNvPicPr>
            <p:nvPr/>
          </p:nvPicPr>
          <p:blipFill>
            <a:blip r:embed="rId6"/>
            <a:srcRect l="2402" r="2402"/>
            <a:stretch>
              <a:fillRect/>
            </a:stretch>
          </p:blipFill>
          <p:spPr>
            <a:xfrm>
              <a:off x="0" y="0"/>
              <a:ext cx="6848686" cy="3893919"/>
            </a:xfrm>
            <a:prstGeom prst="rect">
              <a:avLst/>
            </a:prstGeom>
          </p:spPr>
        </p:pic>
      </p:grpSp>
      <p:sp>
        <p:nvSpPr>
          <p:cNvPr id="12" name="TextBox 12"/>
          <p:cNvSpPr txBox="1"/>
          <p:nvPr/>
        </p:nvSpPr>
        <p:spPr>
          <a:xfrm>
            <a:off x="76200" y="459740"/>
            <a:ext cx="7049770" cy="2058035"/>
          </a:xfrm>
          <a:prstGeom prst="rect">
            <a:avLst/>
          </a:prstGeom>
        </p:spPr>
        <p:txBody>
          <a:bodyPr wrap="square" lIns="0" tIns="0" rIns="0" bIns="0" rtlCol="0" anchor="t">
            <a:noAutofit/>
          </a:bodyPr>
          <a:lstStyle/>
          <a:p>
            <a:pPr algn="ctr">
              <a:lnSpc>
                <a:spcPts val="7000"/>
              </a:lnSpc>
            </a:pPr>
            <a:r>
              <a:rPr lang="en-US" sz="6600">
                <a:solidFill>
                  <a:srgbClr val="3D291F"/>
                </a:solidFill>
                <a:latin typeface="Arimo" panose="020B0604020202020204"/>
                <a:ea typeface="Arimo" panose="020B0604020202020204"/>
                <a:cs typeface="Arimo" panose="020B0604020202020204"/>
                <a:sym typeface="Arimo" panose="020B0604020202020204"/>
              </a:rPr>
              <a:t>Healthcare solution With IOT</a:t>
            </a:r>
            <a:endParaRPr lang="en-US" sz="6600" b="1">
              <a:solidFill>
                <a:srgbClr val="3D291F"/>
              </a:solidFill>
              <a:latin typeface="armio" charset="0"/>
              <a:ea typeface="HK Grotesk Bold" panose="00000800000000000000"/>
              <a:cs typeface="armio" charset="0"/>
              <a:sym typeface="HK Grotesk Bold" panose="00000800000000000000"/>
            </a:endParaRPr>
          </a:p>
        </p:txBody>
      </p:sp>
      <p:sp>
        <p:nvSpPr>
          <p:cNvPr id="13" name="TextBox 13"/>
          <p:cNvSpPr txBox="1"/>
          <p:nvPr/>
        </p:nvSpPr>
        <p:spPr>
          <a:xfrm>
            <a:off x="329565" y="3009900"/>
            <a:ext cx="7579360" cy="3848100"/>
          </a:xfrm>
          <a:prstGeom prst="rect">
            <a:avLst/>
          </a:prstGeom>
        </p:spPr>
        <p:txBody>
          <a:bodyPr lIns="0" tIns="0" rIns="0" bIns="0" rtlCol="0" anchor="t">
            <a:noAutofit/>
          </a:bodyPr>
          <a:lstStyle/>
          <a:p>
            <a:pPr algn="l">
              <a:lnSpc>
                <a:spcPts val="4050"/>
              </a:lnSpc>
            </a:pPr>
            <a:r>
              <a:rPr lang="en-US" altLang="en-US" sz="3200" b="1">
                <a:solidFill>
                  <a:srgbClr val="3D291F"/>
                </a:solidFill>
                <a:latin typeface="Roboto" panose="02000000000000000000"/>
                <a:ea typeface="Roboto" panose="02000000000000000000"/>
                <a:cs typeface="Roboto" panose="02000000000000000000"/>
                <a:sym typeface="Roboto" panose="02000000000000000000"/>
              </a:rPr>
              <a:t>Smart healthcare uses IoT to take better care of patients. It helps doctors check patients remotely through telemedicine.</a:t>
            </a:r>
            <a:endParaRPr lang="en-US" altLang="en-US" sz="3200" b="1">
              <a:solidFill>
                <a:srgbClr val="3D291F"/>
              </a:solidFill>
              <a:latin typeface="Roboto" panose="02000000000000000000"/>
              <a:ea typeface="Roboto" panose="02000000000000000000"/>
              <a:cs typeface="Roboto" panose="02000000000000000000"/>
              <a:sym typeface="Roboto" panose="02000000000000000000"/>
            </a:endParaRPr>
          </a:p>
          <a:p>
            <a:pPr algn="l">
              <a:lnSpc>
                <a:spcPts val="4050"/>
              </a:lnSpc>
            </a:pPr>
            <a:r>
              <a:rPr lang="en-US" altLang="en-US" sz="3200" b="1">
                <a:solidFill>
                  <a:srgbClr val="3D291F"/>
                </a:solidFill>
                <a:latin typeface="Roboto" panose="02000000000000000000"/>
                <a:ea typeface="Roboto" panose="02000000000000000000"/>
                <a:cs typeface="Roboto" panose="02000000000000000000"/>
                <a:sym typeface="Roboto" panose="02000000000000000000"/>
              </a:rPr>
              <a:t>It also makes hospital work faster and more organized. This way, patients get better treatment and hospitals run more smoothly.</a:t>
            </a:r>
            <a:endParaRPr lang="en-US" altLang="en-US" sz="3200" b="1">
              <a:solidFill>
                <a:srgbClr val="3D291F"/>
              </a:solidFill>
              <a:latin typeface="Roboto" panose="02000000000000000000"/>
              <a:ea typeface="Roboto" panose="02000000000000000000"/>
              <a:cs typeface="Roboto" panose="02000000000000000000"/>
              <a:sym typeface="Roboto" panose="02000000000000000000"/>
            </a:endParaRPr>
          </a:p>
        </p:txBody>
      </p:sp>
      <p:sp>
        <p:nvSpPr>
          <p:cNvPr id="14" name="TextBox 14"/>
          <p:cNvSpPr txBox="1"/>
          <p:nvPr/>
        </p:nvSpPr>
        <p:spPr>
          <a:xfrm>
            <a:off x="304800" y="7121525"/>
            <a:ext cx="7626350" cy="2599690"/>
          </a:xfrm>
          <a:prstGeom prst="rect">
            <a:avLst/>
          </a:prstGeom>
        </p:spPr>
        <p:txBody>
          <a:bodyPr wrap="square" lIns="0" tIns="0" rIns="0" bIns="0" rtlCol="0" anchor="t">
            <a:noAutofit/>
          </a:bodyPr>
          <a:lstStyle/>
          <a:p>
            <a:pPr algn="l">
              <a:lnSpc>
                <a:spcPts val="4050"/>
              </a:lnSpc>
            </a:pPr>
            <a:r>
              <a:rPr lang="en-US" altLang="en-US" sz="3200" b="1">
                <a:solidFill>
                  <a:srgbClr val="3D291F"/>
                </a:solidFill>
                <a:latin typeface="Roboto" panose="02000000000000000000"/>
                <a:ea typeface="Roboto" panose="02000000000000000000"/>
                <a:cs typeface="Roboto" panose="02000000000000000000"/>
                <a:sym typeface="Roboto" panose="02000000000000000000"/>
              </a:rPr>
              <a:t>Smart healthcare uses sensors and digital tools to monitor patients in real time. These technologies help doctors respond quickly and provide more accurate treatments.</a:t>
            </a:r>
            <a:endParaRPr lang="en-US" altLang="en-US" sz="3200" b="1">
              <a:solidFill>
                <a:srgbClr val="3D291F"/>
              </a:solidFill>
              <a:latin typeface="Roboto" panose="02000000000000000000"/>
              <a:ea typeface="Roboto" panose="02000000000000000000"/>
              <a:cs typeface="Roboto" panose="02000000000000000000"/>
              <a:sym typeface="Roboto" panose="02000000000000000000"/>
            </a:endParaRPr>
          </a:p>
        </p:txBody>
      </p:sp>
      <p:grpSp>
        <p:nvGrpSpPr>
          <p:cNvPr id="15" name="Group 15"/>
          <p:cNvGrpSpPr/>
          <p:nvPr/>
        </p:nvGrpSpPr>
        <p:grpSpPr>
          <a:xfrm rot="0">
            <a:off x="-292245" y="9738702"/>
            <a:ext cx="4846643" cy="1791955"/>
            <a:chOff x="0" y="0"/>
            <a:chExt cx="6462190" cy="2389273"/>
          </a:xfrm>
        </p:grpSpPr>
        <p:sp>
          <p:nvSpPr>
            <p:cNvPr id="16" name="Freeform 16"/>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9" name="Freeform 5"/>
          <p:cNvSpPr/>
          <p:nvPr/>
        </p:nvSpPr>
        <p:spPr>
          <a:xfrm rot="10800000">
            <a:off x="8832706" y="3467313"/>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Freeform 4"/>
          <p:cNvSpPr/>
          <p:nvPr/>
        </p:nvSpPr>
        <p:spPr>
          <a:xfrm>
            <a:off x="7271483" y="800252"/>
            <a:ext cx="8209657" cy="9611552"/>
          </a:xfrm>
          <a:custGeom>
            <a:avLst/>
            <a:gdLst/>
            <a:ahLst/>
            <a:cxnLst/>
            <a:rect l="l" t="t" r="r" b="b"/>
            <a:pathLst>
              <a:path w="8209657" h="9611552">
                <a:moveTo>
                  <a:pt x="0" y="0"/>
                </a:moveTo>
                <a:lnTo>
                  <a:pt x="8209656" y="0"/>
                </a:lnTo>
                <a:lnTo>
                  <a:pt x="8209656" y="9611552"/>
                </a:lnTo>
                <a:lnTo>
                  <a:pt x="0" y="9611552"/>
                </a:lnTo>
                <a:lnTo>
                  <a:pt x="0" y="0"/>
                </a:lnTo>
                <a:close/>
              </a:path>
            </a:pathLst>
          </a:custGeom>
          <a:blipFill>
            <a:blip r:embed="rId2"/>
            <a:stretch>
              <a:fillRect l="-8538" r="-8538"/>
            </a:stretch>
          </a:blipFill>
        </p:spPr>
      </p:sp>
      <p:sp>
        <p:nvSpPr>
          <p:cNvPr id="5" name="Freeform 5"/>
          <p:cNvSpPr/>
          <p:nvPr/>
        </p:nvSpPr>
        <p:spPr>
          <a:xfrm>
            <a:off x="9949402" y="990544"/>
            <a:ext cx="8209657" cy="8209657"/>
          </a:xfrm>
          <a:custGeom>
            <a:avLst/>
            <a:gdLst/>
            <a:ahLst/>
            <a:cxnLst/>
            <a:rect l="l" t="t" r="r" b="b"/>
            <a:pathLst>
              <a:path w="8209657" h="8209657">
                <a:moveTo>
                  <a:pt x="0" y="0"/>
                </a:moveTo>
                <a:lnTo>
                  <a:pt x="8209657" y="0"/>
                </a:lnTo>
                <a:lnTo>
                  <a:pt x="8209657" y="8209656"/>
                </a:lnTo>
                <a:lnTo>
                  <a:pt x="0" y="8209656"/>
                </a:lnTo>
                <a:lnTo>
                  <a:pt x="0" y="0"/>
                </a:lnTo>
                <a:close/>
              </a:path>
            </a:pathLst>
          </a:custGeom>
          <a:blipFill>
            <a:blip r:embed="rId2"/>
            <a:stretch>
              <a:fillRect/>
            </a:stretch>
          </a:blipFill>
        </p:spPr>
      </p:sp>
      <p:grpSp>
        <p:nvGrpSpPr>
          <p:cNvPr id="6" name="Group 6"/>
          <p:cNvGrpSpPr/>
          <p:nvPr/>
        </p:nvGrpSpPr>
        <p:grpSpPr>
          <a:xfrm rot="0">
            <a:off x="8680450" y="1212850"/>
            <a:ext cx="8959850" cy="8246745"/>
            <a:chOff x="0" y="0"/>
            <a:chExt cx="2153158" cy="1996313"/>
          </a:xfrm>
        </p:grpSpPr>
        <p:sp>
          <p:nvSpPr>
            <p:cNvPr id="7" name="Freeform 7"/>
            <p:cNvSpPr/>
            <p:nvPr/>
          </p:nvSpPr>
          <p:spPr>
            <a:xfrm>
              <a:off x="0" y="0"/>
              <a:ext cx="2153158" cy="1996313"/>
            </a:xfrm>
            <a:custGeom>
              <a:avLst/>
              <a:gdLst/>
              <a:ahLst/>
              <a:cxnLst/>
              <a:rect l="l" t="t" r="r" b="b"/>
              <a:pathLst>
                <a:path w="2153158" h="1996313">
                  <a:moveTo>
                    <a:pt x="2153158" y="15152"/>
                  </a:moveTo>
                  <a:lnTo>
                    <a:pt x="2153158" y="1981161"/>
                  </a:lnTo>
                  <a:cubicBezTo>
                    <a:pt x="2153158" y="1985179"/>
                    <a:pt x="2151562" y="1989033"/>
                    <a:pt x="2148720" y="1991875"/>
                  </a:cubicBezTo>
                  <a:cubicBezTo>
                    <a:pt x="2145878" y="1994717"/>
                    <a:pt x="2142024" y="1996313"/>
                    <a:pt x="2138006" y="1996313"/>
                  </a:cubicBezTo>
                  <a:lnTo>
                    <a:pt x="15152" y="1996313"/>
                  </a:lnTo>
                  <a:cubicBezTo>
                    <a:pt x="11134" y="1996313"/>
                    <a:pt x="7280" y="1994717"/>
                    <a:pt x="4438" y="1991875"/>
                  </a:cubicBezTo>
                  <a:cubicBezTo>
                    <a:pt x="1596" y="1989033"/>
                    <a:pt x="0" y="1985179"/>
                    <a:pt x="0" y="1981161"/>
                  </a:cubicBezTo>
                  <a:lnTo>
                    <a:pt x="0" y="15152"/>
                  </a:lnTo>
                  <a:cubicBezTo>
                    <a:pt x="0" y="11134"/>
                    <a:pt x="1596" y="7280"/>
                    <a:pt x="4438" y="4438"/>
                  </a:cubicBezTo>
                  <a:cubicBezTo>
                    <a:pt x="7280" y="1596"/>
                    <a:pt x="11134" y="0"/>
                    <a:pt x="15152" y="0"/>
                  </a:cubicBezTo>
                  <a:lnTo>
                    <a:pt x="2138006" y="0"/>
                  </a:lnTo>
                  <a:cubicBezTo>
                    <a:pt x="2142024" y="0"/>
                    <a:pt x="2145878" y="1596"/>
                    <a:pt x="2148720" y="4438"/>
                  </a:cubicBezTo>
                  <a:cubicBezTo>
                    <a:pt x="2151562" y="7280"/>
                    <a:pt x="2153158" y="11134"/>
                    <a:pt x="2153158" y="15152"/>
                  </a:cubicBezTo>
                  <a:close/>
                </a:path>
              </a:pathLst>
            </a:custGeom>
            <a:solidFill>
              <a:srgbClr val="FFFFFF"/>
            </a:solidFill>
          </p:spPr>
        </p:sp>
        <p:sp>
          <p:nvSpPr>
            <p:cNvPr id="8" name="TextBox 8"/>
            <p:cNvSpPr txBox="1"/>
            <p:nvPr/>
          </p:nvSpPr>
          <p:spPr>
            <a:xfrm>
              <a:off x="0" y="-57150"/>
              <a:ext cx="2153158" cy="2053463"/>
            </a:xfrm>
            <a:prstGeom prst="rect">
              <a:avLst/>
            </a:prstGeom>
          </p:spPr>
          <p:txBody>
            <a:bodyPr lIns="50800" tIns="50800" rIns="50800" bIns="50800" rtlCol="0" anchor="ctr"/>
            <a:lstStyle/>
            <a:p>
              <a:pPr algn="ctr">
                <a:lnSpc>
                  <a:spcPts val="3255"/>
                </a:lnSpc>
              </a:pPr>
            </a:p>
          </p:txBody>
        </p:sp>
      </p:grpSp>
      <p:sp>
        <p:nvSpPr>
          <p:cNvPr id="9" name="TextBox 9"/>
          <p:cNvSpPr txBox="1"/>
          <p:nvPr/>
        </p:nvSpPr>
        <p:spPr>
          <a:xfrm>
            <a:off x="9525000" y="1790700"/>
            <a:ext cx="7968615" cy="1905000"/>
          </a:xfrm>
          <a:prstGeom prst="rect">
            <a:avLst/>
          </a:prstGeom>
        </p:spPr>
        <p:txBody>
          <a:bodyPr lIns="0" tIns="0" rIns="0" bIns="0" rtlCol="0" anchor="t">
            <a:noAutofit/>
          </a:bodyPr>
          <a:lstStyle/>
          <a:p>
            <a:pPr algn="ctr">
              <a:lnSpc>
                <a:spcPts val="6320"/>
              </a:lnSpc>
            </a:pPr>
            <a:r>
              <a:rPr lang="en-US" sz="6320">
                <a:solidFill>
                  <a:srgbClr val="3D291F"/>
                </a:solidFill>
                <a:latin typeface="Arimo" panose="020B0604020202020204"/>
                <a:ea typeface="Arimo" panose="020B0604020202020204"/>
                <a:cs typeface="Arimo" panose="020B0604020202020204"/>
                <a:sym typeface="Arimo" panose="020B0604020202020204"/>
              </a:rPr>
              <a:t>Use of IOT for Smart Environment  </a:t>
            </a:r>
            <a:endParaRPr lang="en-US" sz="6320">
              <a:solidFill>
                <a:srgbClr val="3D291F"/>
              </a:solidFill>
              <a:latin typeface="Agrandir" panose="00000500000000000000"/>
              <a:ea typeface="Agrandir" panose="00000500000000000000"/>
              <a:cs typeface="Agrandir" panose="00000500000000000000"/>
              <a:sym typeface="Agrandir" panose="00000500000000000000"/>
            </a:endParaRPr>
          </a:p>
        </p:txBody>
      </p:sp>
      <p:sp>
        <p:nvSpPr>
          <p:cNvPr id="10" name="Freeform 10"/>
          <p:cNvSpPr/>
          <p:nvPr/>
        </p:nvSpPr>
        <p:spPr>
          <a:xfrm rot="-10800000">
            <a:off x="8476619" y="3490900"/>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9525000" y="3649980"/>
            <a:ext cx="7755255" cy="3209290"/>
          </a:xfrm>
          <a:prstGeom prst="rect">
            <a:avLst/>
          </a:prstGeom>
        </p:spPr>
        <p:txBody>
          <a:bodyPr lIns="0" tIns="0" rIns="0" bIns="0" rtlCol="0" anchor="t">
            <a:noAutofit/>
          </a:bodyPr>
          <a:lstStyle/>
          <a:p>
            <a:pPr algn="l">
              <a:lnSpc>
                <a:spcPts val="4205"/>
              </a:lnSpc>
            </a:pPr>
            <a:r>
              <a:rPr lang="en-US" altLang="en-US" sz="3000">
                <a:solidFill>
                  <a:srgbClr val="000000"/>
                </a:solidFill>
                <a:latin typeface="DM Sans"/>
                <a:ea typeface="DM Sans"/>
                <a:cs typeface="DM Sans"/>
                <a:sym typeface="DM Sans"/>
              </a:rPr>
              <a:t>Smart cities use new technologies to make city life better and cleaner. They help manage resources like water, energy, and waste in a smart way. This keeps the environment healthy and makes cities more sitable for everyone.</a:t>
            </a:r>
            <a:endParaRPr lang="en-US" altLang="en-US" sz="3000">
              <a:solidFill>
                <a:srgbClr val="000000"/>
              </a:solidFill>
              <a:latin typeface="DM Sans"/>
              <a:ea typeface="DM Sans"/>
              <a:cs typeface="DM Sans"/>
              <a:sym typeface="DM Sans"/>
            </a:endParaRPr>
          </a:p>
        </p:txBody>
      </p:sp>
      <p:sp>
        <p:nvSpPr>
          <p:cNvPr id="12" name="TextBox 12"/>
          <p:cNvSpPr txBox="1"/>
          <p:nvPr/>
        </p:nvSpPr>
        <p:spPr>
          <a:xfrm>
            <a:off x="9220200" y="7353300"/>
            <a:ext cx="6541135" cy="1849755"/>
          </a:xfrm>
          <a:prstGeom prst="rect">
            <a:avLst/>
          </a:prstGeom>
        </p:spPr>
        <p:txBody>
          <a:bodyPr wrap="square" lIns="0" tIns="0" rIns="0" bIns="0" rtlCol="0" anchor="t">
            <a:noAutofit/>
          </a:bodyPr>
          <a:lstStyle/>
          <a:p>
            <a:pPr marL="648335" lvl="1" indent="-323850" algn="l">
              <a:lnSpc>
                <a:spcPts val="4205"/>
              </a:lnSpc>
              <a:buFont typeface="Arial" panose="020B0604020202020204"/>
              <a:buChar char="•"/>
            </a:pPr>
            <a:r>
              <a:rPr lang="en-US" sz="3000">
                <a:solidFill>
                  <a:srgbClr val="000000"/>
                </a:solidFill>
                <a:latin typeface="DM Sans"/>
                <a:ea typeface="DM Sans"/>
                <a:cs typeface="DM Sans"/>
                <a:sym typeface="DM Sans"/>
              </a:rPr>
              <a:t>Air Quality Monitoring </a:t>
            </a:r>
            <a:r>
              <a:rPr lang="en-US" sz="3000">
                <a:solidFill>
                  <a:srgbClr val="000000"/>
                </a:solidFill>
                <a:latin typeface="DM Sans"/>
                <a:ea typeface="DM Sans"/>
                <a:cs typeface="DM Sans"/>
                <a:sym typeface="DM Sans"/>
              </a:rPr>
              <a:t>with IOT</a:t>
            </a:r>
            <a:endParaRPr lang="en-US" sz="3000">
              <a:solidFill>
                <a:srgbClr val="000000"/>
              </a:solidFill>
              <a:latin typeface="DM Sans"/>
              <a:ea typeface="DM Sans"/>
              <a:cs typeface="DM Sans"/>
              <a:sym typeface="DM Sans"/>
            </a:endParaRPr>
          </a:p>
          <a:p>
            <a:pPr marL="648335" lvl="1" indent="-323850" algn="l">
              <a:lnSpc>
                <a:spcPts val="4205"/>
              </a:lnSpc>
              <a:buFont typeface="Arial" panose="020B0604020202020204"/>
              <a:buChar char="•"/>
            </a:pPr>
            <a:r>
              <a:rPr lang="en-US" sz="3000">
                <a:solidFill>
                  <a:srgbClr val="000000"/>
                </a:solidFill>
                <a:latin typeface="DM Sans"/>
                <a:ea typeface="DM Sans"/>
                <a:cs typeface="DM Sans"/>
                <a:sym typeface="DM Sans"/>
              </a:rPr>
              <a:t>Water Management  with IOT</a:t>
            </a:r>
            <a:endParaRPr lang="en-US" sz="3000">
              <a:solidFill>
                <a:srgbClr val="000000"/>
              </a:solidFill>
              <a:latin typeface="DM Sans"/>
              <a:ea typeface="DM Sans"/>
              <a:cs typeface="DM Sans"/>
              <a:sym typeface="DM Sans"/>
            </a:endParaRPr>
          </a:p>
          <a:p>
            <a:pPr marL="648335" lvl="1" indent="-323850" algn="l">
              <a:lnSpc>
                <a:spcPts val="4205"/>
              </a:lnSpc>
              <a:buFont typeface="Arial" panose="020B0604020202020204"/>
              <a:buChar char="•"/>
            </a:pPr>
            <a:r>
              <a:rPr lang="en-US" sz="3000">
                <a:solidFill>
                  <a:srgbClr val="000000"/>
                </a:solidFill>
                <a:latin typeface="DM Sans"/>
                <a:ea typeface="DM Sans"/>
                <a:cs typeface="DM Sans"/>
                <a:sym typeface="DM Sans"/>
              </a:rPr>
              <a:t>Waste Management  with IOT</a:t>
            </a:r>
            <a:endParaRPr lang="en-US" sz="3000">
              <a:solidFill>
                <a:srgbClr val="000000"/>
              </a:solidFill>
              <a:latin typeface="DM Sans"/>
              <a:ea typeface="DM Sans"/>
              <a:cs typeface="DM Sans"/>
              <a:sym typeface="DM Sans"/>
            </a:endParaRPr>
          </a:p>
        </p:txBody>
      </p:sp>
      <p:grpSp>
        <p:nvGrpSpPr>
          <p:cNvPr id="13" name="Group 13"/>
          <p:cNvGrpSpPr/>
          <p:nvPr/>
        </p:nvGrpSpPr>
        <p:grpSpPr>
          <a:xfrm rot="0">
            <a:off x="13568871" y="9085619"/>
            <a:ext cx="4846643" cy="1791955"/>
            <a:chOff x="0" y="0"/>
            <a:chExt cx="6462190" cy="2389273"/>
          </a:xfrm>
        </p:grpSpPr>
        <p:sp>
          <p:nvSpPr>
            <p:cNvPr id="14" name="Freeform 14"/>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flipH="1">
            <a:off x="0" y="0"/>
            <a:ext cx="3731586" cy="3731586"/>
          </a:xfrm>
          <a:custGeom>
            <a:avLst/>
            <a:gdLst/>
            <a:ahLst/>
            <a:cxnLst/>
            <a:rect l="l" t="t" r="r" b="b"/>
            <a:pathLst>
              <a:path w="3731586" h="3731586">
                <a:moveTo>
                  <a:pt x="3731586" y="0"/>
                </a:moveTo>
                <a:lnTo>
                  <a:pt x="0" y="0"/>
                </a:lnTo>
                <a:lnTo>
                  <a:pt x="0" y="3731586"/>
                </a:lnTo>
                <a:lnTo>
                  <a:pt x="3731586" y="3731586"/>
                </a:lnTo>
                <a:lnTo>
                  <a:pt x="3731586" y="0"/>
                </a:lnTo>
                <a:close/>
              </a:path>
            </a:pathLst>
          </a:custGeom>
          <a:blipFill>
            <a:blip r:embed="rId2">
              <a:alphaModFix amt="30000"/>
            </a:blip>
            <a:stretch>
              <a:fillRect/>
            </a:stretch>
          </a:blipFill>
        </p:spPr>
      </p:sp>
      <p:sp>
        <p:nvSpPr>
          <p:cNvPr id="4" name="TextBox 4"/>
          <p:cNvSpPr txBox="1"/>
          <p:nvPr/>
        </p:nvSpPr>
        <p:spPr>
          <a:xfrm>
            <a:off x="1132608" y="238124"/>
            <a:ext cx="16022784" cy="1057910"/>
          </a:xfrm>
          <a:prstGeom prst="rect">
            <a:avLst/>
          </a:prstGeom>
        </p:spPr>
        <p:txBody>
          <a:bodyPr lIns="0" tIns="0" rIns="0" bIns="0" rtlCol="0" anchor="t">
            <a:spAutoFit/>
          </a:bodyPr>
          <a:lstStyle/>
          <a:p>
            <a:pPr algn="ctr">
              <a:lnSpc>
                <a:spcPts val="8250"/>
              </a:lnSpc>
            </a:pPr>
            <a:r>
              <a:rPr lang="en-US" sz="7500">
                <a:solidFill>
                  <a:srgbClr val="3D291F"/>
                </a:solidFill>
                <a:latin typeface="Arimo" panose="020B0604020202020204"/>
                <a:ea typeface="Arimo" panose="020B0604020202020204"/>
                <a:cs typeface="Arimo" panose="020B0604020202020204"/>
                <a:sym typeface="Arimo" panose="020B0604020202020204"/>
              </a:rPr>
              <a:t>IOT For Smart Environment</a:t>
            </a:r>
            <a:endParaRPr lang="en-US" sz="7500">
              <a:solidFill>
                <a:srgbClr val="3D291F"/>
              </a:solidFill>
              <a:latin typeface="Arimo" panose="020B0604020202020204"/>
              <a:ea typeface="Arimo" panose="020B0604020202020204"/>
              <a:cs typeface="Arimo" panose="020B0604020202020204"/>
              <a:sym typeface="Arimo" panose="020B0604020202020204"/>
            </a:endParaRPr>
          </a:p>
        </p:txBody>
      </p:sp>
      <p:sp>
        <p:nvSpPr>
          <p:cNvPr id="5" name="Freeform 5"/>
          <p:cNvSpPr/>
          <p:nvPr/>
        </p:nvSpPr>
        <p:spPr>
          <a:xfrm>
            <a:off x="14556414" y="0"/>
            <a:ext cx="3731586" cy="3731586"/>
          </a:xfrm>
          <a:custGeom>
            <a:avLst/>
            <a:gdLst/>
            <a:ahLst/>
            <a:cxnLst/>
            <a:rect l="l" t="t" r="r" b="b"/>
            <a:pathLst>
              <a:path w="3731586" h="3731586">
                <a:moveTo>
                  <a:pt x="0" y="0"/>
                </a:moveTo>
                <a:lnTo>
                  <a:pt x="3731586" y="0"/>
                </a:lnTo>
                <a:lnTo>
                  <a:pt x="3731586" y="3731586"/>
                </a:lnTo>
                <a:lnTo>
                  <a:pt x="0" y="3731586"/>
                </a:lnTo>
                <a:lnTo>
                  <a:pt x="0" y="0"/>
                </a:lnTo>
                <a:close/>
              </a:path>
            </a:pathLst>
          </a:custGeom>
          <a:blipFill>
            <a:blip r:embed="rId2">
              <a:alphaModFix amt="30000"/>
            </a:blip>
            <a:stretch>
              <a:fillRect/>
            </a:stretch>
          </a:blipFill>
        </p:spPr>
      </p:sp>
      <p:sp>
        <p:nvSpPr>
          <p:cNvPr id="12" name="TextBox 12"/>
          <p:cNvSpPr txBox="1"/>
          <p:nvPr/>
        </p:nvSpPr>
        <p:spPr>
          <a:xfrm>
            <a:off x="1524000" y="7048500"/>
            <a:ext cx="3204210" cy="709295"/>
          </a:xfrm>
          <a:prstGeom prst="rect">
            <a:avLst/>
          </a:prstGeom>
        </p:spPr>
        <p:txBody>
          <a:bodyPr lIns="0" tIns="0" rIns="0" bIns="0" rtlCol="0" anchor="t">
            <a:noAutofit/>
          </a:bodyPr>
          <a:lstStyle/>
          <a:p>
            <a:pPr algn="ctr">
              <a:lnSpc>
                <a:spcPts val="3065"/>
              </a:lnSpc>
            </a:pPr>
            <a:r>
              <a:rPr lang="en-US" sz="2790" b="1">
                <a:solidFill>
                  <a:srgbClr val="3D291F"/>
                </a:solidFill>
                <a:latin typeface="Arimo Bold" panose="020B0704020202020204"/>
                <a:ea typeface="Arimo Bold" panose="020B0704020202020204"/>
                <a:cs typeface="Arimo Bold" panose="020B0704020202020204"/>
                <a:sym typeface="Arimo Bold" panose="020B0704020202020204"/>
              </a:rPr>
              <a:t>Air Purification With IOT</a:t>
            </a:r>
            <a:endParaRPr lang="en-US" sz="2790" b="1">
              <a:solidFill>
                <a:srgbClr val="3D291F"/>
              </a:solidFill>
              <a:latin typeface="Arimo Bold" panose="020B0704020202020204"/>
              <a:ea typeface="Arimo Bold" panose="020B0704020202020204"/>
              <a:cs typeface="Arimo Bold" panose="020B0704020202020204"/>
              <a:sym typeface="Arimo Bold" panose="020B0704020202020204"/>
            </a:endParaRPr>
          </a:p>
          <a:p>
            <a:pPr algn="ctr">
              <a:lnSpc>
                <a:spcPts val="3065"/>
              </a:lnSpc>
            </a:pPr>
            <a:endParaRPr lang="en-US" sz="2790" b="1">
              <a:solidFill>
                <a:srgbClr val="3D291F"/>
              </a:solidFill>
              <a:latin typeface="Arimo Bold" panose="020B0704020202020204"/>
              <a:ea typeface="Arimo Bold" panose="020B0704020202020204"/>
              <a:cs typeface="Arimo Bold" panose="020B0704020202020204"/>
              <a:sym typeface="Arimo Bold" panose="020B0704020202020204"/>
            </a:endParaRPr>
          </a:p>
        </p:txBody>
      </p:sp>
      <p:sp>
        <p:nvSpPr>
          <p:cNvPr id="13" name="TextBox 13"/>
          <p:cNvSpPr txBox="1"/>
          <p:nvPr/>
        </p:nvSpPr>
        <p:spPr>
          <a:xfrm>
            <a:off x="7153275" y="7009130"/>
            <a:ext cx="4509770" cy="839470"/>
          </a:xfrm>
          <a:prstGeom prst="rect">
            <a:avLst/>
          </a:prstGeom>
        </p:spPr>
        <p:txBody>
          <a:bodyPr lIns="0" tIns="0" rIns="0" bIns="0" rtlCol="0" anchor="t">
            <a:noAutofit/>
          </a:bodyPr>
          <a:lstStyle/>
          <a:p>
            <a:pPr algn="ctr">
              <a:lnSpc>
                <a:spcPts val="3065"/>
              </a:lnSpc>
            </a:pPr>
            <a:r>
              <a:rPr lang="en-US" sz="2790" b="1">
                <a:solidFill>
                  <a:srgbClr val="3D291F"/>
                </a:solidFill>
                <a:latin typeface="Arimo Bold" panose="020B0704020202020204"/>
                <a:ea typeface="Arimo Bold" panose="020B0704020202020204"/>
                <a:cs typeface="Arimo Bold" panose="020B0704020202020204"/>
                <a:sym typeface="Arimo Bold" panose="020B0704020202020204"/>
              </a:rPr>
              <a:t>Use of IOT for Waste </a:t>
            </a:r>
            <a:endParaRPr lang="en-US" sz="2790" b="1">
              <a:solidFill>
                <a:srgbClr val="3D291F"/>
              </a:solidFill>
              <a:latin typeface="Arimo Bold" panose="020B0704020202020204"/>
              <a:ea typeface="Arimo Bold" panose="020B0704020202020204"/>
              <a:cs typeface="Arimo Bold" panose="020B0704020202020204"/>
              <a:sym typeface="Arimo Bold" panose="020B0704020202020204"/>
            </a:endParaRPr>
          </a:p>
          <a:p>
            <a:pPr algn="ctr">
              <a:lnSpc>
                <a:spcPts val="3065"/>
              </a:lnSpc>
            </a:pPr>
            <a:r>
              <a:rPr lang="en-US" sz="2790" b="1">
                <a:solidFill>
                  <a:srgbClr val="3D291F"/>
                </a:solidFill>
                <a:latin typeface="Arimo Bold" panose="020B0704020202020204"/>
                <a:ea typeface="Arimo Bold" panose="020B0704020202020204"/>
                <a:cs typeface="Arimo Bold" panose="020B0704020202020204"/>
                <a:sym typeface="Arimo Bold" panose="020B0704020202020204"/>
              </a:rPr>
              <a:t>Management</a:t>
            </a:r>
            <a:endParaRPr lang="en-US" sz="2790" b="1">
              <a:solidFill>
                <a:srgbClr val="3D291F"/>
              </a:solidFill>
              <a:latin typeface="Arimo Bold" panose="020B0704020202020204"/>
              <a:ea typeface="Arimo Bold" panose="020B0704020202020204"/>
              <a:cs typeface="Arimo Bold" panose="020B0704020202020204"/>
              <a:sym typeface="Arimo Bold" panose="020B0704020202020204"/>
            </a:endParaRPr>
          </a:p>
        </p:txBody>
      </p:sp>
      <p:sp>
        <p:nvSpPr>
          <p:cNvPr id="14" name="TextBox 14"/>
          <p:cNvSpPr txBox="1"/>
          <p:nvPr/>
        </p:nvSpPr>
        <p:spPr>
          <a:xfrm>
            <a:off x="13470335" y="7063070"/>
            <a:ext cx="3592158" cy="786130"/>
          </a:xfrm>
          <a:prstGeom prst="rect">
            <a:avLst/>
          </a:prstGeom>
        </p:spPr>
        <p:txBody>
          <a:bodyPr lIns="0" tIns="0" rIns="0" bIns="0" rtlCol="0" anchor="t">
            <a:spAutoFit/>
          </a:bodyPr>
          <a:lstStyle/>
          <a:p>
            <a:pPr algn="ctr">
              <a:lnSpc>
                <a:spcPts val="3065"/>
              </a:lnSpc>
            </a:pPr>
            <a:r>
              <a:rPr lang="en-US" sz="2790" b="1">
                <a:solidFill>
                  <a:srgbClr val="3D291F"/>
                </a:solidFill>
                <a:latin typeface="Arimo Bold" panose="020B0704020202020204"/>
                <a:ea typeface="Arimo Bold" panose="020B0704020202020204"/>
                <a:cs typeface="Arimo Bold" panose="020B0704020202020204"/>
                <a:sym typeface="Arimo Bold" panose="020B0704020202020204"/>
              </a:rPr>
              <a:t>Use of IOT for </a:t>
            </a:r>
            <a:r>
              <a:rPr lang="en-US" sz="2790" b="1">
                <a:solidFill>
                  <a:srgbClr val="3D291F"/>
                </a:solidFill>
                <a:latin typeface="Arimo Bold" panose="020B0704020202020204"/>
                <a:ea typeface="Arimo Bold" panose="020B0704020202020204"/>
                <a:cs typeface="Arimo Bold" panose="020B0704020202020204"/>
                <a:sym typeface="Arimo Bold" panose="020B0704020202020204"/>
              </a:rPr>
              <a:t>Water Management</a:t>
            </a:r>
            <a:endParaRPr lang="en-US" sz="2790" b="1">
              <a:solidFill>
                <a:srgbClr val="3D291F"/>
              </a:solidFill>
              <a:latin typeface="Arimo Bold" panose="020B0704020202020204"/>
              <a:ea typeface="Arimo Bold" panose="020B0704020202020204"/>
              <a:cs typeface="Arimo Bold" panose="020B0704020202020204"/>
              <a:sym typeface="Arimo Bold" panose="020B0704020202020204"/>
            </a:endParaRPr>
          </a:p>
        </p:txBody>
      </p:sp>
      <p:grpSp>
        <p:nvGrpSpPr>
          <p:cNvPr id="11" name="Group 10"/>
          <p:cNvGrpSpPr/>
          <p:nvPr/>
        </p:nvGrpSpPr>
        <p:grpSpPr>
          <a:xfrm>
            <a:off x="762000" y="8001000"/>
            <a:ext cx="16688435" cy="2075815"/>
            <a:chOff x="1200" y="12600"/>
            <a:chExt cx="26281" cy="3269"/>
          </a:xfrm>
        </p:grpSpPr>
        <p:sp>
          <p:nvSpPr>
            <p:cNvPr id="15" name="TextBox 15"/>
            <p:cNvSpPr txBox="1"/>
            <p:nvPr/>
          </p:nvSpPr>
          <p:spPr>
            <a:xfrm>
              <a:off x="1200" y="12600"/>
              <a:ext cx="7353" cy="3108"/>
            </a:xfrm>
            <a:prstGeom prst="rect">
              <a:avLst/>
            </a:prstGeom>
          </p:spPr>
          <p:txBody>
            <a:bodyPr lIns="0" tIns="0" rIns="0" bIns="0" rtlCol="0" anchor="t">
              <a:noAutofit/>
            </a:bodyPr>
            <a:lstStyle/>
            <a:p>
              <a:pPr algn="ctr">
                <a:lnSpc>
                  <a:spcPts val="3750"/>
                </a:lnSpc>
              </a:pPr>
              <a:r>
                <a:rPr lang="en-US" sz="2400" b="1">
                  <a:solidFill>
                    <a:srgbClr val="3D291F"/>
                  </a:solidFill>
                  <a:latin typeface="Roboto" panose="02000000000000000000"/>
                  <a:ea typeface="Roboto" panose="02000000000000000000"/>
                  <a:cs typeface="Roboto" panose="02000000000000000000"/>
                  <a:sym typeface="Roboto" panose="02000000000000000000"/>
                </a:rPr>
                <a:t>Using air quality sensors in cities helps track pollution in real time, allowing quick action to protect the environment and public health.</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p:txBody>
        </p:sp>
        <p:sp>
          <p:nvSpPr>
            <p:cNvPr id="16" name="TextBox 16"/>
            <p:cNvSpPr txBox="1"/>
            <p:nvPr/>
          </p:nvSpPr>
          <p:spPr>
            <a:xfrm>
              <a:off x="11063" y="12612"/>
              <a:ext cx="7238" cy="3257"/>
            </a:xfrm>
            <a:prstGeom prst="rect">
              <a:avLst/>
            </a:prstGeom>
          </p:spPr>
          <p:txBody>
            <a:bodyPr lIns="0" tIns="0" rIns="0" bIns="0" rtlCol="0" anchor="t">
              <a:noAutofit/>
            </a:bodyPr>
            <a:lstStyle/>
            <a:p>
              <a:pPr algn="l">
                <a:lnSpc>
                  <a:spcPts val="3750"/>
                </a:lnSpc>
              </a:pPr>
              <a:r>
                <a:rPr lang="en-US" sz="2400" b="1">
                  <a:solidFill>
                    <a:srgbClr val="3D291F"/>
                  </a:solidFill>
                  <a:latin typeface="Roboto" panose="02000000000000000000"/>
                  <a:ea typeface="Roboto" panose="02000000000000000000"/>
                  <a:cs typeface="Roboto" panose="02000000000000000000"/>
                  <a:sym typeface="Roboto" panose="02000000000000000000"/>
                </a:rPr>
                <a:t>Smart bins with IoT sensors track waste in real time, helping optimize collection, cut costs, and keep the environment clean.</a:t>
              </a:r>
              <a:endParaRPr lang="en-US" sz="2400" b="1">
                <a:solidFill>
                  <a:srgbClr val="3D291F"/>
                </a:solidFill>
                <a:latin typeface="Roboto" panose="02000000000000000000"/>
                <a:ea typeface="Roboto" panose="02000000000000000000"/>
                <a:cs typeface="Roboto" panose="02000000000000000000"/>
                <a:sym typeface="Roboto" panose="02000000000000000000"/>
              </a:endParaRPr>
            </a:p>
          </p:txBody>
        </p:sp>
        <p:sp>
          <p:nvSpPr>
            <p:cNvPr id="17" name="TextBox 17"/>
            <p:cNvSpPr txBox="1"/>
            <p:nvPr/>
          </p:nvSpPr>
          <p:spPr>
            <a:xfrm>
              <a:off x="20680" y="12672"/>
              <a:ext cx="6801" cy="3124"/>
            </a:xfrm>
            <a:prstGeom prst="rect">
              <a:avLst/>
            </a:prstGeom>
          </p:spPr>
          <p:txBody>
            <a:bodyPr lIns="0" tIns="0" rIns="0" bIns="0" rtlCol="0" anchor="t">
              <a:noAutofit/>
            </a:bodyPr>
            <a:lstStyle/>
            <a:p>
              <a:pPr algn="l">
                <a:lnSpc>
                  <a:spcPts val="3750"/>
                </a:lnSpc>
              </a:pPr>
              <a:r>
                <a:rPr lang="en-US" sz="2500" b="1">
                  <a:solidFill>
                    <a:srgbClr val="3D291F"/>
                  </a:solidFill>
                  <a:latin typeface="Roboto" panose="02000000000000000000"/>
                  <a:ea typeface="Roboto" panose="02000000000000000000"/>
                  <a:cs typeface="Roboto" panose="02000000000000000000"/>
                  <a:sym typeface="Roboto" panose="02000000000000000000"/>
                </a:rPr>
                <a:t>IoT systems improve water management by enabling smart irrigation, monitoring, and efficient distribution.</a:t>
              </a:r>
              <a:endParaRPr lang="en-US" sz="2500" b="1">
                <a:solidFill>
                  <a:srgbClr val="3D291F"/>
                </a:solidFill>
                <a:latin typeface="Roboto" panose="02000000000000000000"/>
                <a:ea typeface="Roboto" panose="02000000000000000000"/>
                <a:cs typeface="Roboto" panose="02000000000000000000"/>
                <a:sym typeface="Roboto" panose="02000000000000000000"/>
              </a:endParaRPr>
            </a:p>
          </p:txBody>
        </p:sp>
      </p:grpSp>
      <p:grpSp>
        <p:nvGrpSpPr>
          <p:cNvPr id="10" name="Group 9"/>
          <p:cNvGrpSpPr/>
          <p:nvPr/>
        </p:nvGrpSpPr>
        <p:grpSpPr>
          <a:xfrm>
            <a:off x="937260" y="1638300"/>
            <a:ext cx="16483330" cy="5049361"/>
            <a:chOff x="1439" y="2530"/>
            <a:chExt cx="26837" cy="8207"/>
          </a:xfrm>
        </p:grpSpPr>
        <p:pic>
          <p:nvPicPr>
            <p:cNvPr id="20" name="Picture 19"/>
            <p:cNvPicPr>
              <a:picLocks noChangeAspect="1"/>
            </p:cNvPicPr>
            <p:nvPr/>
          </p:nvPicPr>
          <p:blipFill>
            <a:blip r:embed="rId3"/>
            <a:stretch>
              <a:fillRect/>
            </a:stretch>
          </p:blipFill>
          <p:spPr>
            <a:xfrm>
              <a:off x="1439" y="2713"/>
              <a:ext cx="8217" cy="8024"/>
            </a:xfrm>
            <a:prstGeom prst="rect">
              <a:avLst/>
            </a:prstGeom>
            <a:effectLst>
              <a:outerShdw blurRad="50800" dist="38100" dir="8100000" algn="tr" rotWithShape="0">
                <a:prstClr val="black">
                  <a:alpha val="40000"/>
                </a:prstClr>
              </a:outerShdw>
            </a:effectLst>
          </p:spPr>
        </p:pic>
        <p:pic>
          <p:nvPicPr>
            <p:cNvPr id="19" name="Picture 18"/>
            <p:cNvPicPr>
              <a:picLocks noChangeAspect="1"/>
            </p:cNvPicPr>
            <p:nvPr/>
          </p:nvPicPr>
          <p:blipFill>
            <a:blip r:embed="rId4"/>
            <a:stretch>
              <a:fillRect/>
            </a:stretch>
          </p:blipFill>
          <p:spPr>
            <a:xfrm>
              <a:off x="11575" y="2552"/>
              <a:ext cx="7600" cy="8173"/>
            </a:xfrm>
            <a:prstGeom prst="rect">
              <a:avLst/>
            </a:prstGeom>
            <a:effectLst>
              <a:outerShdw blurRad="50800" dist="38100" dir="8100000" algn="tr" rotWithShape="0">
                <a:prstClr val="black">
                  <a:alpha val="40000"/>
                </a:prstClr>
              </a:outerShdw>
            </a:effectLst>
          </p:spPr>
        </p:pic>
        <p:pic>
          <p:nvPicPr>
            <p:cNvPr id="22" name="Picture 21"/>
            <p:cNvPicPr>
              <a:picLocks noChangeAspect="1"/>
            </p:cNvPicPr>
            <p:nvPr/>
          </p:nvPicPr>
          <p:blipFill>
            <a:blip r:embed="rId5"/>
            <a:stretch>
              <a:fillRect/>
            </a:stretch>
          </p:blipFill>
          <p:spPr>
            <a:xfrm>
              <a:off x="20764" y="2530"/>
              <a:ext cx="7512" cy="8015"/>
            </a:xfrm>
            <a:prstGeom prst="rect">
              <a:avLst/>
            </a:prstGeom>
            <a:effectLst>
              <a:outerShdw blurRad="50800" dist="38100" dir="8100000" algn="tr" rotWithShape="0">
                <a:prstClr val="black">
                  <a:alpha val="40000"/>
                </a:prstClr>
              </a:outerShdw>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5562600" y="647700"/>
            <a:ext cx="6019800" cy="1431290"/>
          </a:xfrm>
          <a:prstGeom prst="rect">
            <a:avLst/>
          </a:prstGeom>
        </p:spPr>
        <p:txBody>
          <a:bodyPr lIns="0" tIns="0" rIns="0" bIns="0" rtlCol="0" anchor="t">
            <a:noAutofit/>
          </a:bodyPr>
          <a:lstStyle/>
          <a:p>
            <a:pPr algn="l">
              <a:lnSpc>
                <a:spcPct val="100000"/>
              </a:lnSpc>
            </a:pPr>
            <a:r>
              <a:rPr lang="en-US" altLang="en-US" sz="4000">
                <a:solidFill>
                  <a:srgbClr val="3D291F"/>
                </a:solidFill>
                <a:latin typeface="Arimo" panose="020B0604020202020204"/>
                <a:ea typeface="Arimo" panose="020B0604020202020204"/>
                <a:cs typeface="Arimo" panose="020B0604020202020204"/>
                <a:sym typeface="Arimo" panose="020B0604020202020204"/>
              </a:rPr>
              <a:t>IOT Applications in Gas and Water </a:t>
            </a:r>
            <a:r>
              <a:rPr lang="en-US" altLang="en-US" sz="4400">
                <a:solidFill>
                  <a:srgbClr val="3D291F"/>
                </a:solidFill>
                <a:latin typeface="Arimo" panose="020B0604020202020204"/>
                <a:ea typeface="Arimo" panose="020B0604020202020204"/>
                <a:cs typeface="Arimo" panose="020B0604020202020204"/>
                <a:sym typeface="Arimo" panose="020B0604020202020204"/>
              </a:rPr>
              <a:t>Leak </a:t>
            </a:r>
            <a:r>
              <a:rPr lang="en-US" altLang="en-US" sz="4000">
                <a:solidFill>
                  <a:srgbClr val="3D291F"/>
                </a:solidFill>
                <a:latin typeface="Arimo" panose="020B0604020202020204"/>
                <a:ea typeface="Arimo" panose="020B0604020202020204"/>
                <a:cs typeface="Arimo" panose="020B0604020202020204"/>
                <a:sym typeface="Arimo" panose="020B0604020202020204"/>
              </a:rPr>
              <a:t>Detection</a:t>
            </a:r>
            <a:endParaRPr lang="en-US" altLang="en-US" sz="4000">
              <a:solidFill>
                <a:srgbClr val="3D291F"/>
              </a:solidFill>
              <a:latin typeface="Arimo" panose="020B0604020202020204"/>
              <a:ea typeface="Arimo" panose="020B0604020202020204"/>
              <a:cs typeface="Arimo" panose="020B0604020202020204"/>
              <a:sym typeface="Arimo" panose="020B0604020202020204"/>
            </a:endParaRPr>
          </a:p>
        </p:txBody>
      </p:sp>
      <p:sp>
        <p:nvSpPr>
          <p:cNvPr id="4" name="TextBox 4"/>
          <p:cNvSpPr txBox="1"/>
          <p:nvPr/>
        </p:nvSpPr>
        <p:spPr>
          <a:xfrm>
            <a:off x="5494020" y="6347460"/>
            <a:ext cx="6544945" cy="798195"/>
          </a:xfrm>
          <a:prstGeom prst="rect">
            <a:avLst/>
          </a:prstGeom>
        </p:spPr>
        <p:txBody>
          <a:bodyPr lIns="0" tIns="0" rIns="0" bIns="0" rtlCol="0" anchor="t">
            <a:noAutofit/>
          </a:bodyPr>
          <a:lstStyle/>
          <a:p>
            <a:pPr algn="l">
              <a:lnSpc>
                <a:spcPct val="100000"/>
              </a:lnSpc>
            </a:pPr>
            <a:r>
              <a:rPr lang="en-US" sz="4000">
                <a:solidFill>
                  <a:srgbClr val="3D291F"/>
                </a:solidFill>
                <a:latin typeface="Arimo" panose="020B0604020202020204"/>
                <a:ea typeface="Arimo" panose="020B0604020202020204"/>
                <a:cs typeface="Arimo" panose="020B0604020202020204"/>
                <a:sym typeface="Arimo" panose="020B0604020202020204"/>
              </a:rPr>
              <a:t>Use of IOT for Public Safety </a:t>
            </a:r>
            <a:endParaRPr lang="en-US" sz="4000">
              <a:solidFill>
                <a:srgbClr val="3D291F"/>
              </a:solidFill>
              <a:latin typeface="Arimo" panose="020B0604020202020204"/>
              <a:ea typeface="Arimo" panose="020B0604020202020204"/>
              <a:cs typeface="Arimo" panose="020B0604020202020204"/>
              <a:sym typeface="Arimo" panose="020B0604020202020204"/>
            </a:endParaRPr>
          </a:p>
        </p:txBody>
      </p:sp>
      <p:sp>
        <p:nvSpPr>
          <p:cNvPr id="5" name="TextBox 5"/>
          <p:cNvSpPr txBox="1"/>
          <p:nvPr/>
        </p:nvSpPr>
        <p:spPr>
          <a:xfrm>
            <a:off x="16266459" y="9210679"/>
            <a:ext cx="1162971" cy="283136"/>
          </a:xfrm>
          <a:prstGeom prst="rect">
            <a:avLst/>
          </a:prstGeom>
        </p:spPr>
        <p:txBody>
          <a:bodyPr lIns="0" tIns="0" rIns="0" bIns="0" rtlCol="0" anchor="t">
            <a:spAutoFit/>
          </a:bodyPr>
          <a:lstStyle/>
          <a:p>
            <a:pPr algn="r">
              <a:lnSpc>
                <a:spcPts val="2240"/>
              </a:lnSpc>
            </a:pPr>
            <a:r>
              <a:rPr lang="en-US" sz="1600">
                <a:solidFill>
                  <a:srgbClr val="3D291F"/>
                </a:solidFill>
                <a:latin typeface="Roboto" panose="02000000000000000000"/>
                <a:ea typeface="Roboto" panose="02000000000000000000"/>
                <a:cs typeface="Roboto" panose="02000000000000000000"/>
                <a:sym typeface="Roboto" panose="02000000000000000000"/>
              </a:rPr>
              <a:t>page 06</a:t>
            </a:r>
            <a:endParaRPr lang="en-US" sz="1600">
              <a:solidFill>
                <a:srgbClr val="3D291F"/>
              </a:solidFill>
              <a:latin typeface="Roboto" panose="02000000000000000000"/>
              <a:ea typeface="Roboto" panose="02000000000000000000"/>
              <a:cs typeface="Roboto" panose="02000000000000000000"/>
              <a:sym typeface="Roboto" panose="02000000000000000000"/>
            </a:endParaRPr>
          </a:p>
        </p:txBody>
      </p:sp>
      <p:sp>
        <p:nvSpPr>
          <p:cNvPr id="6" name="TextBox 6"/>
          <p:cNvSpPr txBox="1"/>
          <p:nvPr/>
        </p:nvSpPr>
        <p:spPr>
          <a:xfrm>
            <a:off x="5539740" y="2171700"/>
            <a:ext cx="6677660" cy="3020060"/>
          </a:xfrm>
          <a:prstGeom prst="rect">
            <a:avLst/>
          </a:prstGeom>
        </p:spPr>
        <p:txBody>
          <a:bodyPr lIns="0" tIns="0" rIns="0" bIns="0" rtlCol="0" anchor="t">
            <a:noAutofit/>
          </a:bodyPr>
          <a:lstStyle/>
          <a:p>
            <a:pPr algn="l">
              <a:lnSpc>
                <a:spcPct val="100000"/>
              </a:lnSpc>
            </a:pPr>
            <a:r>
              <a:rPr lang="en-US" altLang="en-US" sz="2800">
                <a:solidFill>
                  <a:srgbClr val="3D291F"/>
                </a:solidFill>
                <a:latin typeface="DM Sans"/>
                <a:ea typeface="DM Sans"/>
                <a:cs typeface="DM Sans"/>
                <a:sym typeface="DM Sans"/>
              </a:rPr>
              <a:t>IoT devices can detect gas and water leaks quickly. Sensors monitor pipes and gas lines in real time. If a leak happens, the system sends instant alerts to prevent accidents and save resources. This helps keep homes and buildings safe and reduces waste.</a:t>
            </a:r>
            <a:endParaRPr lang="en-US" altLang="en-US" sz="2800">
              <a:solidFill>
                <a:srgbClr val="3D291F"/>
              </a:solidFill>
              <a:latin typeface="DM Sans"/>
              <a:ea typeface="DM Sans"/>
              <a:cs typeface="DM Sans"/>
              <a:sym typeface="DM Sans"/>
            </a:endParaRPr>
          </a:p>
        </p:txBody>
      </p:sp>
      <p:sp>
        <p:nvSpPr>
          <p:cNvPr id="7" name="TextBox 7"/>
          <p:cNvSpPr txBox="1"/>
          <p:nvPr/>
        </p:nvSpPr>
        <p:spPr>
          <a:xfrm>
            <a:off x="5539740" y="7165340"/>
            <a:ext cx="6677660" cy="2955925"/>
          </a:xfrm>
          <a:prstGeom prst="rect">
            <a:avLst/>
          </a:prstGeom>
        </p:spPr>
        <p:txBody>
          <a:bodyPr lIns="0" tIns="0" rIns="0" bIns="0" rtlCol="0" anchor="t">
            <a:noAutofit/>
          </a:bodyPr>
          <a:lstStyle/>
          <a:p>
            <a:pPr lvl="0" algn="l">
              <a:lnSpc>
                <a:spcPct val="100000"/>
              </a:lnSpc>
            </a:pPr>
            <a:r>
              <a:rPr lang="en-US" altLang="en-US" sz="2800">
                <a:solidFill>
                  <a:srgbClr val="3D291F"/>
                </a:solidFill>
                <a:latin typeface="DM Sans"/>
                <a:ea typeface="DM Sans"/>
                <a:cs typeface="DM Sans"/>
                <a:sym typeface="DM Sans"/>
              </a:rPr>
              <a:t>IoT makes cities safer by using sensors and cameras to detect accidents, crimes, or unusual activities.It sends instant alerts to authorities, helping prevent incidents and protect people quickly.</a:t>
            </a:r>
            <a:endParaRPr lang="en-US" altLang="en-US" sz="2800">
              <a:solidFill>
                <a:srgbClr val="3D291F"/>
              </a:solidFill>
              <a:latin typeface="DM Sans"/>
              <a:ea typeface="DM Sans"/>
              <a:cs typeface="DM Sans"/>
              <a:sym typeface="DM Sans"/>
            </a:endParaRPr>
          </a:p>
        </p:txBody>
      </p:sp>
      <p:grpSp>
        <p:nvGrpSpPr>
          <p:cNvPr id="8" name="Group 8"/>
          <p:cNvGrpSpPr/>
          <p:nvPr/>
        </p:nvGrpSpPr>
        <p:grpSpPr>
          <a:xfrm rot="0">
            <a:off x="0" y="0"/>
            <a:ext cx="4354195" cy="5143500"/>
            <a:chOff x="0" y="0"/>
            <a:chExt cx="584755" cy="1164736"/>
          </a:xfrm>
        </p:grpSpPr>
        <p:sp>
          <p:nvSpPr>
            <p:cNvPr id="9" name="Freeform 9"/>
            <p:cNvSpPr/>
            <p:nvPr/>
          </p:nvSpPr>
          <p:spPr>
            <a:xfrm>
              <a:off x="0" y="0"/>
              <a:ext cx="584755" cy="1164736"/>
            </a:xfrm>
            <a:custGeom>
              <a:avLst/>
              <a:gdLst/>
              <a:ahLst/>
              <a:cxnLst/>
              <a:rect l="l" t="t" r="r" b="b"/>
              <a:pathLst>
                <a:path w="702491" h="1164736">
                  <a:moveTo>
                    <a:pt x="0" y="0"/>
                  </a:moveTo>
                  <a:lnTo>
                    <a:pt x="702491" y="0"/>
                  </a:lnTo>
                  <a:lnTo>
                    <a:pt x="702491" y="1164736"/>
                  </a:lnTo>
                  <a:lnTo>
                    <a:pt x="0" y="1164736"/>
                  </a:lnTo>
                  <a:close/>
                </a:path>
              </a:pathLst>
            </a:custGeom>
            <a:blipFill>
              <a:blip r:embed="rId2"/>
              <a:stretch>
                <a:fillRect l="-34376" r="-34376"/>
              </a:stretch>
            </a:blipFill>
          </p:spPr>
        </p:sp>
      </p:grpSp>
      <p:sp>
        <p:nvSpPr>
          <p:cNvPr id="10" name="Freeform 10"/>
          <p:cNvSpPr/>
          <p:nvPr/>
        </p:nvSpPr>
        <p:spPr>
          <a:xfrm>
            <a:off x="4002924" y="529128"/>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rot="0">
            <a:off x="13679170" y="5304156"/>
            <a:ext cx="4601210" cy="4970145"/>
            <a:chOff x="-30349" y="-17312"/>
            <a:chExt cx="615811" cy="1129187"/>
          </a:xfrm>
        </p:grpSpPr>
        <p:sp>
          <p:nvSpPr>
            <p:cNvPr id="12" name="Freeform 12"/>
            <p:cNvSpPr/>
            <p:nvPr/>
          </p:nvSpPr>
          <p:spPr>
            <a:xfrm>
              <a:off x="-30349" y="-17312"/>
              <a:ext cx="615811" cy="1129187"/>
            </a:xfrm>
            <a:custGeom>
              <a:avLst/>
              <a:gdLst/>
              <a:ahLst/>
              <a:cxnLst/>
              <a:rect l="l" t="t" r="r" b="b"/>
              <a:pathLst>
                <a:path w="586585" h="1129187">
                  <a:moveTo>
                    <a:pt x="0" y="0"/>
                  </a:moveTo>
                  <a:lnTo>
                    <a:pt x="586585" y="0"/>
                  </a:lnTo>
                  <a:lnTo>
                    <a:pt x="586585" y="1129187"/>
                  </a:lnTo>
                  <a:lnTo>
                    <a:pt x="0" y="1129187"/>
                  </a:lnTo>
                  <a:close/>
                </a:path>
              </a:pathLst>
            </a:custGeom>
            <a:blipFill>
              <a:blip r:embed="rId5"/>
              <a:stretch>
                <a:fillRect l="-95930"/>
              </a:stretch>
            </a:blipFill>
          </p:spPr>
        </p:sp>
      </p:grpSp>
      <p:sp>
        <p:nvSpPr>
          <p:cNvPr id="13" name="Freeform 13"/>
          <p:cNvSpPr/>
          <p:nvPr/>
        </p:nvSpPr>
        <p:spPr>
          <a:xfrm rot="-10800000">
            <a:off x="13308032" y="8730994"/>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rot="0">
            <a:off x="14424623" y="-763255"/>
            <a:ext cx="4846643" cy="1791955"/>
            <a:chOff x="0" y="0"/>
            <a:chExt cx="6462190" cy="2389273"/>
          </a:xfrm>
        </p:grpSpPr>
        <p:sp>
          <p:nvSpPr>
            <p:cNvPr id="15" name="Freeform 15"/>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8" name="Picture 17"/>
          <p:cNvPicPr>
            <a:picLocks noChangeAspect="1"/>
          </p:cNvPicPr>
          <p:nvPr/>
        </p:nvPicPr>
        <p:blipFill>
          <a:blip r:embed="rId10"/>
          <a:stretch>
            <a:fillRect/>
          </a:stretch>
        </p:blipFill>
        <p:spPr>
          <a:xfrm>
            <a:off x="0" y="5304790"/>
            <a:ext cx="4400550" cy="4972685"/>
          </a:xfrm>
          <a:prstGeom prst="rect">
            <a:avLst/>
          </a:prstGeom>
        </p:spPr>
      </p:pic>
      <p:pic>
        <p:nvPicPr>
          <p:cNvPr id="20" name="Picture 19"/>
          <p:cNvPicPr>
            <a:picLocks noChangeAspect="1"/>
          </p:cNvPicPr>
          <p:nvPr/>
        </p:nvPicPr>
        <p:blipFill>
          <a:blip r:embed="rId11"/>
          <a:stretch>
            <a:fillRect/>
          </a:stretch>
        </p:blipFill>
        <p:spPr>
          <a:xfrm>
            <a:off x="13679170" y="0"/>
            <a:ext cx="4608830"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43343" b="-34434"/>
            </a:stretch>
          </a:blipFill>
        </p:spPr>
      </p:sp>
      <p:sp>
        <p:nvSpPr>
          <p:cNvPr id="3" name="Freeform 3"/>
          <p:cNvSpPr/>
          <p:nvPr/>
        </p:nvSpPr>
        <p:spPr>
          <a:xfrm flipH="1">
            <a:off x="-6758" y="0"/>
            <a:ext cx="4276406" cy="4276406"/>
          </a:xfrm>
          <a:custGeom>
            <a:avLst/>
            <a:gdLst/>
            <a:ahLst/>
            <a:cxnLst/>
            <a:rect l="l" t="t" r="r" b="b"/>
            <a:pathLst>
              <a:path w="4276406" h="4276406">
                <a:moveTo>
                  <a:pt x="4276406" y="0"/>
                </a:moveTo>
                <a:lnTo>
                  <a:pt x="0" y="0"/>
                </a:lnTo>
                <a:lnTo>
                  <a:pt x="0" y="4276406"/>
                </a:lnTo>
                <a:lnTo>
                  <a:pt x="4276406" y="4276406"/>
                </a:lnTo>
                <a:lnTo>
                  <a:pt x="4276406" y="0"/>
                </a:lnTo>
                <a:close/>
              </a:path>
            </a:pathLst>
          </a:custGeom>
          <a:blipFill>
            <a:blip r:embed="rId2">
              <a:alphaModFix amt="30000"/>
            </a:blip>
            <a:stretch>
              <a:fillRect/>
            </a:stretch>
          </a:blipFill>
        </p:spPr>
      </p:sp>
      <p:grpSp>
        <p:nvGrpSpPr>
          <p:cNvPr id="4" name="Group 4"/>
          <p:cNvGrpSpPr/>
          <p:nvPr/>
        </p:nvGrpSpPr>
        <p:grpSpPr>
          <a:xfrm rot="0">
            <a:off x="1565275" y="3665855"/>
            <a:ext cx="3013075" cy="6254750"/>
            <a:chOff x="0" y="0"/>
            <a:chExt cx="3939806" cy="8339750"/>
          </a:xfrm>
        </p:grpSpPr>
        <p:pic>
          <p:nvPicPr>
            <p:cNvPr id="5" name="Picture 5"/>
            <p:cNvPicPr>
              <a:picLocks noChangeAspect="1"/>
            </p:cNvPicPr>
            <p:nvPr/>
          </p:nvPicPr>
          <p:blipFill>
            <a:blip r:embed="rId3"/>
            <a:srcRect l="9858" r="58667"/>
            <a:stretch>
              <a:fillRect/>
            </a:stretch>
          </p:blipFill>
          <p:spPr>
            <a:xfrm>
              <a:off x="0" y="0"/>
              <a:ext cx="3939806" cy="8339750"/>
            </a:xfrm>
            <a:prstGeom prst="rect">
              <a:avLst/>
            </a:prstGeom>
          </p:spPr>
        </p:pic>
      </p:grpSp>
      <p:grpSp>
        <p:nvGrpSpPr>
          <p:cNvPr id="6" name="Group 6"/>
          <p:cNvGrpSpPr/>
          <p:nvPr/>
        </p:nvGrpSpPr>
        <p:grpSpPr>
          <a:xfrm rot="0">
            <a:off x="9902825" y="7171690"/>
            <a:ext cx="2508250" cy="2672715"/>
            <a:chOff x="0" y="0"/>
            <a:chExt cx="3221082" cy="3563838"/>
          </a:xfrm>
        </p:grpSpPr>
        <p:pic>
          <p:nvPicPr>
            <p:cNvPr id="7" name="Picture 7"/>
            <p:cNvPicPr>
              <a:picLocks noChangeAspect="1"/>
            </p:cNvPicPr>
            <p:nvPr/>
          </p:nvPicPr>
          <p:blipFill>
            <a:blip r:embed="rId4"/>
            <a:srcRect l="16106" r="16106"/>
            <a:stretch>
              <a:fillRect/>
            </a:stretch>
          </p:blipFill>
          <p:spPr>
            <a:xfrm>
              <a:off x="0" y="0"/>
              <a:ext cx="3221082" cy="3563838"/>
            </a:xfrm>
            <a:prstGeom prst="rect">
              <a:avLst/>
            </a:prstGeom>
          </p:spPr>
        </p:pic>
      </p:grpSp>
      <p:grpSp>
        <p:nvGrpSpPr>
          <p:cNvPr id="8" name="Group 8"/>
          <p:cNvGrpSpPr/>
          <p:nvPr/>
        </p:nvGrpSpPr>
        <p:grpSpPr>
          <a:xfrm rot="0">
            <a:off x="12552680" y="3644900"/>
            <a:ext cx="4168140" cy="6145530"/>
            <a:chOff x="0" y="0"/>
            <a:chExt cx="4698072" cy="8194005"/>
          </a:xfrm>
        </p:grpSpPr>
        <p:pic>
          <p:nvPicPr>
            <p:cNvPr id="9" name="Picture 9"/>
            <p:cNvPicPr>
              <a:picLocks noChangeAspect="1"/>
            </p:cNvPicPr>
            <p:nvPr/>
          </p:nvPicPr>
          <p:blipFill>
            <a:blip r:embed="rId5"/>
            <a:srcRect l="38514" r="4149"/>
            <a:stretch>
              <a:fillRect/>
            </a:stretch>
          </p:blipFill>
          <p:spPr>
            <a:xfrm>
              <a:off x="0" y="0"/>
              <a:ext cx="4698072" cy="8194005"/>
            </a:xfrm>
            <a:prstGeom prst="rect">
              <a:avLst/>
            </a:prstGeom>
          </p:spPr>
        </p:pic>
      </p:grpSp>
      <p:grpSp>
        <p:nvGrpSpPr>
          <p:cNvPr id="10" name="Group 10"/>
          <p:cNvGrpSpPr/>
          <p:nvPr/>
        </p:nvGrpSpPr>
        <p:grpSpPr>
          <a:xfrm rot="0">
            <a:off x="4739173" y="7171873"/>
            <a:ext cx="5034869" cy="2672879"/>
            <a:chOff x="0" y="0"/>
            <a:chExt cx="6713159" cy="3563838"/>
          </a:xfrm>
        </p:grpSpPr>
        <p:pic>
          <p:nvPicPr>
            <p:cNvPr id="11" name="Picture 11"/>
            <p:cNvPicPr>
              <a:picLocks noChangeAspect="1"/>
            </p:cNvPicPr>
            <p:nvPr/>
          </p:nvPicPr>
          <p:blipFill>
            <a:blip r:embed="rId6"/>
            <a:srcRect t="2782" b="2782"/>
            <a:stretch>
              <a:fillRect/>
            </a:stretch>
          </p:blipFill>
          <p:spPr>
            <a:xfrm>
              <a:off x="0" y="0"/>
              <a:ext cx="6713159" cy="3563838"/>
            </a:xfrm>
            <a:prstGeom prst="rect">
              <a:avLst/>
            </a:prstGeom>
          </p:spPr>
        </p:pic>
      </p:grpSp>
      <p:grpSp>
        <p:nvGrpSpPr>
          <p:cNvPr id="12" name="Group 12"/>
          <p:cNvGrpSpPr/>
          <p:nvPr/>
        </p:nvGrpSpPr>
        <p:grpSpPr>
          <a:xfrm rot="0">
            <a:off x="7374255" y="3653155"/>
            <a:ext cx="5034915" cy="3414395"/>
            <a:chOff x="0" y="0"/>
            <a:chExt cx="6713159" cy="4380158"/>
          </a:xfrm>
        </p:grpSpPr>
        <p:pic>
          <p:nvPicPr>
            <p:cNvPr id="13" name="Picture 13"/>
            <p:cNvPicPr>
              <a:picLocks noChangeAspect="1"/>
            </p:cNvPicPr>
            <p:nvPr/>
          </p:nvPicPr>
          <p:blipFill>
            <a:blip r:embed="rId7"/>
            <a:srcRect l="4021" r="4021"/>
            <a:stretch>
              <a:fillRect/>
            </a:stretch>
          </p:blipFill>
          <p:spPr>
            <a:xfrm>
              <a:off x="0" y="0"/>
              <a:ext cx="6713159" cy="4380158"/>
            </a:xfrm>
            <a:prstGeom prst="rect">
              <a:avLst/>
            </a:prstGeom>
          </p:spPr>
        </p:pic>
      </p:grpSp>
      <p:grpSp>
        <p:nvGrpSpPr>
          <p:cNvPr id="14" name="Group 14"/>
          <p:cNvGrpSpPr/>
          <p:nvPr/>
        </p:nvGrpSpPr>
        <p:grpSpPr>
          <a:xfrm rot="0">
            <a:off x="4739005" y="3653155"/>
            <a:ext cx="2491740" cy="3383915"/>
            <a:chOff x="0" y="0"/>
            <a:chExt cx="3221082" cy="4380158"/>
          </a:xfrm>
        </p:grpSpPr>
        <p:pic>
          <p:nvPicPr>
            <p:cNvPr id="15" name="Picture 15"/>
            <p:cNvPicPr>
              <a:picLocks noChangeAspect="1"/>
            </p:cNvPicPr>
            <p:nvPr/>
          </p:nvPicPr>
          <p:blipFill>
            <a:blip r:embed="rId8"/>
            <a:srcRect l="29317" r="29317"/>
            <a:stretch>
              <a:fillRect/>
            </a:stretch>
          </p:blipFill>
          <p:spPr>
            <a:xfrm>
              <a:off x="0" y="0"/>
              <a:ext cx="3221082" cy="4380158"/>
            </a:xfrm>
            <a:prstGeom prst="rect">
              <a:avLst/>
            </a:prstGeom>
          </p:spPr>
        </p:pic>
      </p:grpSp>
      <p:sp>
        <p:nvSpPr>
          <p:cNvPr id="16" name="Freeform 16"/>
          <p:cNvSpPr/>
          <p:nvPr/>
        </p:nvSpPr>
        <p:spPr>
          <a:xfrm>
            <a:off x="14015853" y="0"/>
            <a:ext cx="4276406" cy="4276406"/>
          </a:xfrm>
          <a:custGeom>
            <a:avLst/>
            <a:gdLst/>
            <a:ahLst/>
            <a:cxnLst/>
            <a:rect l="l" t="t" r="r" b="b"/>
            <a:pathLst>
              <a:path w="4276406" h="4276406">
                <a:moveTo>
                  <a:pt x="0" y="0"/>
                </a:moveTo>
                <a:lnTo>
                  <a:pt x="4276406" y="0"/>
                </a:lnTo>
                <a:lnTo>
                  <a:pt x="4276406" y="4276406"/>
                </a:lnTo>
                <a:lnTo>
                  <a:pt x="0" y="4276406"/>
                </a:lnTo>
                <a:lnTo>
                  <a:pt x="0" y="0"/>
                </a:lnTo>
                <a:close/>
              </a:path>
            </a:pathLst>
          </a:custGeom>
          <a:blipFill>
            <a:blip r:embed="rId2">
              <a:alphaModFix amt="30000"/>
            </a:blip>
            <a:stretch>
              <a:fillRect/>
            </a:stretch>
          </a:blipFill>
        </p:spPr>
      </p:sp>
      <p:sp>
        <p:nvSpPr>
          <p:cNvPr id="17" name="Freeform 17"/>
          <p:cNvSpPr/>
          <p:nvPr/>
        </p:nvSpPr>
        <p:spPr>
          <a:xfrm rot="-10738270">
            <a:off x="1331428" y="4142106"/>
            <a:ext cx="620032" cy="620032"/>
          </a:xfrm>
          <a:custGeom>
            <a:avLst/>
            <a:gdLst/>
            <a:ahLst/>
            <a:cxnLst/>
            <a:rect l="l" t="t" r="r" b="b"/>
            <a:pathLst>
              <a:path w="620032" h="620032">
                <a:moveTo>
                  <a:pt x="0" y="0"/>
                </a:moveTo>
                <a:lnTo>
                  <a:pt x="620032" y="0"/>
                </a:lnTo>
                <a:lnTo>
                  <a:pt x="620032" y="620032"/>
                </a:lnTo>
                <a:lnTo>
                  <a:pt x="0" y="6200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6453640" y="8508312"/>
            <a:ext cx="620032" cy="620032"/>
          </a:xfrm>
          <a:custGeom>
            <a:avLst/>
            <a:gdLst/>
            <a:ahLst/>
            <a:cxnLst/>
            <a:rect l="l" t="t" r="r" b="b"/>
            <a:pathLst>
              <a:path w="620032" h="620032">
                <a:moveTo>
                  <a:pt x="0" y="0"/>
                </a:moveTo>
                <a:lnTo>
                  <a:pt x="620032" y="0"/>
                </a:lnTo>
                <a:lnTo>
                  <a:pt x="620032" y="620033"/>
                </a:lnTo>
                <a:lnTo>
                  <a:pt x="0" y="6200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TextBox 19"/>
          <p:cNvSpPr txBox="1"/>
          <p:nvPr/>
        </p:nvSpPr>
        <p:spPr>
          <a:xfrm>
            <a:off x="3126105" y="551815"/>
            <a:ext cx="12833985" cy="958850"/>
          </a:xfrm>
          <a:prstGeom prst="rect">
            <a:avLst/>
          </a:prstGeom>
        </p:spPr>
        <p:txBody>
          <a:bodyPr wrap="square" lIns="0" tIns="0" rIns="0" bIns="0" rtlCol="0" anchor="t">
            <a:spAutoFit/>
          </a:bodyPr>
          <a:lstStyle/>
          <a:p>
            <a:pPr algn="ctr">
              <a:lnSpc>
                <a:spcPts val="7480"/>
              </a:lnSpc>
            </a:pPr>
            <a:r>
              <a:rPr lang="en-US" sz="6800">
                <a:solidFill>
                  <a:srgbClr val="3D291F"/>
                </a:solidFill>
                <a:latin typeface="Arimo" panose="020B0604020202020204"/>
                <a:ea typeface="Arimo" panose="020B0604020202020204"/>
                <a:cs typeface="Arimo" panose="020B0604020202020204"/>
                <a:sym typeface="Arimo" panose="020B0604020202020204"/>
              </a:rPr>
              <a:t>Use of IOT in Smart Buildings</a:t>
            </a:r>
            <a:endParaRPr lang="en-US" sz="6800">
              <a:solidFill>
                <a:srgbClr val="3D291F"/>
              </a:solidFill>
              <a:latin typeface="Arimo" panose="020B0604020202020204"/>
              <a:ea typeface="Arimo" panose="020B0604020202020204"/>
              <a:cs typeface="Arimo" panose="020B0604020202020204"/>
              <a:sym typeface="Arimo" panose="020B0604020202020204"/>
            </a:endParaRPr>
          </a:p>
        </p:txBody>
      </p:sp>
      <p:sp>
        <p:nvSpPr>
          <p:cNvPr id="20" name="TextBox 20"/>
          <p:cNvSpPr txBox="1"/>
          <p:nvPr/>
        </p:nvSpPr>
        <p:spPr>
          <a:xfrm>
            <a:off x="4269740" y="1997710"/>
            <a:ext cx="10979785" cy="1038225"/>
          </a:xfrm>
          <a:prstGeom prst="rect">
            <a:avLst/>
          </a:prstGeom>
        </p:spPr>
        <p:txBody>
          <a:bodyPr wrap="square" lIns="0" tIns="0" rIns="0" bIns="0" rtlCol="0" anchor="t">
            <a:spAutoFit/>
          </a:bodyPr>
          <a:lstStyle/>
          <a:p>
            <a:pPr algn="ctr">
              <a:lnSpc>
                <a:spcPts val="4050"/>
              </a:lnSpc>
            </a:pPr>
            <a:r>
              <a:rPr lang="en-US" sz="2700">
                <a:solidFill>
                  <a:srgbClr val="3D291F"/>
                </a:solidFill>
                <a:latin typeface="DM Sans"/>
                <a:ea typeface="DM Sans"/>
                <a:cs typeface="DM Sans"/>
                <a:sym typeface="DM Sans"/>
              </a:rPr>
              <a:t>Smart buildings and home use connected appliances and systems to save energy, enhance security, and manage resources efficiently.</a:t>
            </a:r>
            <a:endParaRPr lang="en-US" sz="2700">
              <a:solidFill>
                <a:srgbClr val="3D291F"/>
              </a:solidFill>
              <a:latin typeface="DM Sans"/>
              <a:ea typeface="DM Sans"/>
              <a:cs typeface="DM Sans"/>
              <a:sym typeface="DM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pic>
        <p:nvPicPr>
          <p:cNvPr id="3" name="Picture 3"/>
          <p:cNvPicPr>
            <a:picLocks noChangeAspect="1"/>
          </p:cNvPicPr>
          <p:nvPr/>
        </p:nvPicPr>
        <p:blipFill>
          <a:blip r:embed="rId2"/>
          <a:stretch>
            <a:fillRect/>
          </a:stretch>
        </p:blipFill>
        <p:spPr>
          <a:xfrm>
            <a:off x="533400" y="221615"/>
            <a:ext cx="8440420" cy="5066665"/>
          </a:xfrm>
          <a:prstGeom prst="rect">
            <a:avLst/>
          </a:prstGeom>
        </p:spPr>
      </p:pic>
      <p:sp>
        <p:nvSpPr>
          <p:cNvPr id="4" name="TextBox 4"/>
          <p:cNvSpPr txBox="1"/>
          <p:nvPr/>
        </p:nvSpPr>
        <p:spPr>
          <a:xfrm>
            <a:off x="9638897" y="1065746"/>
            <a:ext cx="8054881" cy="3590290"/>
          </a:xfrm>
          <a:prstGeom prst="rect">
            <a:avLst/>
          </a:prstGeom>
        </p:spPr>
        <p:txBody>
          <a:bodyPr lIns="0" tIns="0" rIns="0" bIns="0" rtlCol="0" anchor="t">
            <a:spAutoFit/>
          </a:bodyPr>
          <a:lstStyle/>
          <a:p>
            <a:pPr algn="l">
              <a:lnSpc>
                <a:spcPts val="7000"/>
              </a:lnSpc>
            </a:pPr>
            <a:r>
              <a:rPr lang="en-US" sz="7000">
                <a:solidFill>
                  <a:srgbClr val="3D291F"/>
                </a:solidFill>
                <a:latin typeface="Arimo" panose="020B0604020202020204"/>
                <a:ea typeface="Arimo" panose="020B0604020202020204"/>
                <a:cs typeface="Arimo" panose="020B0604020202020204"/>
                <a:sym typeface="Arimo" panose="020B0604020202020204"/>
              </a:rPr>
              <a:t>Conclusion</a:t>
            </a:r>
            <a:endParaRPr lang="en-US" sz="7000">
              <a:solidFill>
                <a:srgbClr val="3D291F"/>
              </a:solidFill>
              <a:latin typeface="Arimo" panose="020B0604020202020204"/>
              <a:ea typeface="Arimo" panose="020B0604020202020204"/>
              <a:cs typeface="Arimo" panose="020B0604020202020204"/>
              <a:sym typeface="Arimo" panose="020B0604020202020204"/>
            </a:endParaRPr>
          </a:p>
          <a:p>
            <a:pPr algn="l">
              <a:lnSpc>
                <a:spcPts val="7000"/>
              </a:lnSpc>
            </a:pPr>
          </a:p>
          <a:p>
            <a:pPr algn="l">
              <a:lnSpc>
                <a:spcPts val="7000"/>
              </a:lnSpc>
            </a:pPr>
            <a:r>
              <a:rPr lang="en-US" sz="7000">
                <a:solidFill>
                  <a:srgbClr val="3D291F"/>
                </a:solidFill>
                <a:latin typeface="Arimo" panose="020B0604020202020204"/>
                <a:ea typeface="Arimo" panose="020B0604020202020204"/>
                <a:cs typeface="Arimo" panose="020B0604020202020204"/>
                <a:sym typeface="Arimo" panose="020B0604020202020204"/>
              </a:rPr>
              <a:t>IOT Benefits in Smart Cities</a:t>
            </a:r>
            <a:endParaRPr lang="en-US" sz="7000">
              <a:solidFill>
                <a:srgbClr val="3D291F"/>
              </a:solidFill>
              <a:latin typeface="Arimo" panose="020B0604020202020204"/>
              <a:ea typeface="Arimo" panose="020B0604020202020204"/>
              <a:cs typeface="Arimo" panose="020B0604020202020204"/>
              <a:sym typeface="Arimo" panose="020B0604020202020204"/>
            </a:endParaRPr>
          </a:p>
        </p:txBody>
      </p:sp>
      <p:sp>
        <p:nvSpPr>
          <p:cNvPr id="5" name="TextBox 5"/>
          <p:cNvSpPr txBox="1"/>
          <p:nvPr/>
        </p:nvSpPr>
        <p:spPr>
          <a:xfrm>
            <a:off x="9638897" y="5015450"/>
            <a:ext cx="6237267" cy="518795"/>
          </a:xfrm>
          <a:prstGeom prst="rect">
            <a:avLst/>
          </a:prstGeom>
        </p:spPr>
        <p:txBody>
          <a:bodyPr lIns="0" tIns="0" rIns="0" bIns="0" rtlCol="0" anchor="t">
            <a:spAutoFit/>
          </a:bodyPr>
          <a:lstStyle/>
          <a:p>
            <a:pPr algn="l">
              <a:lnSpc>
                <a:spcPts val="4050"/>
              </a:lnSpc>
            </a:pPr>
            <a:r>
              <a:rPr lang="en-US" sz="2700" b="1" u="sng">
                <a:solidFill>
                  <a:srgbClr val="3D291F"/>
                </a:solidFill>
                <a:latin typeface="Rockwell" panose="02060603020205020403" charset="0"/>
                <a:ea typeface="DM Sans Bold"/>
                <a:cs typeface="Rockwell" panose="02060603020205020403" charset="0"/>
                <a:sym typeface="DM Sans Bold"/>
              </a:rPr>
              <a:t>Enhancing Urban Living</a:t>
            </a:r>
            <a:endParaRPr lang="en-US" sz="2700" b="1" u="sng">
              <a:solidFill>
                <a:srgbClr val="3D291F"/>
              </a:solidFill>
              <a:latin typeface="Rockwell" panose="02060603020205020403" charset="0"/>
              <a:ea typeface="DM Sans Bold"/>
              <a:cs typeface="Rockwell" panose="02060603020205020403" charset="0"/>
              <a:sym typeface="DM Sans Bold"/>
            </a:endParaRPr>
          </a:p>
        </p:txBody>
      </p:sp>
      <p:sp>
        <p:nvSpPr>
          <p:cNvPr id="6" name="TextBox 6"/>
          <p:cNvSpPr txBox="1"/>
          <p:nvPr/>
        </p:nvSpPr>
        <p:spPr>
          <a:xfrm>
            <a:off x="9638665" y="6542405"/>
            <a:ext cx="8235950" cy="3237865"/>
          </a:xfrm>
          <a:prstGeom prst="rect">
            <a:avLst/>
          </a:prstGeom>
        </p:spPr>
        <p:txBody>
          <a:bodyPr wrap="square" lIns="0" tIns="0" rIns="0" bIns="0" rtlCol="0" anchor="t">
            <a:noAutofit/>
          </a:bodyPr>
          <a:lstStyle/>
          <a:p>
            <a:pPr algn="l">
              <a:lnSpc>
                <a:spcPts val="4050"/>
              </a:lnSpc>
            </a:pPr>
            <a:r>
              <a:rPr lang="en-US" altLang="en-US" sz="2800">
                <a:solidFill>
                  <a:srgbClr val="3D291F"/>
                </a:solidFill>
                <a:latin typeface="Roboto" panose="02000000000000000000"/>
                <a:ea typeface="Roboto" panose="02000000000000000000"/>
                <a:cs typeface="Roboto" panose="02000000000000000000"/>
                <a:sym typeface="Roboto" panose="02000000000000000000"/>
              </a:rPr>
              <a:t>IoT has made life easier by enabling smart homes and remote control of devices.</a:t>
            </a:r>
            <a:endParaRPr lang="en-US" altLang="en-US" sz="2800">
              <a:solidFill>
                <a:srgbClr val="3D291F"/>
              </a:solidFill>
              <a:latin typeface="Roboto" panose="02000000000000000000"/>
              <a:ea typeface="Roboto" panose="02000000000000000000"/>
              <a:cs typeface="Roboto" panose="02000000000000000000"/>
              <a:sym typeface="Roboto" panose="02000000000000000000"/>
            </a:endParaRPr>
          </a:p>
          <a:p>
            <a:pPr algn="l">
              <a:lnSpc>
                <a:spcPts val="4050"/>
              </a:lnSpc>
            </a:pPr>
            <a:r>
              <a:rPr lang="en-US" altLang="en-US" sz="2800">
                <a:solidFill>
                  <a:srgbClr val="3D291F"/>
                </a:solidFill>
                <a:latin typeface="Roboto" panose="02000000000000000000"/>
                <a:ea typeface="Roboto" panose="02000000000000000000"/>
                <a:cs typeface="Roboto" panose="02000000000000000000"/>
                <a:sym typeface="Roboto" panose="02000000000000000000"/>
              </a:rPr>
              <a:t>It improves healthcare, traffic, water, and energy management for faster and better services.</a:t>
            </a:r>
            <a:endParaRPr lang="en-US" altLang="en-US" sz="2800">
              <a:solidFill>
                <a:srgbClr val="3D291F"/>
              </a:solidFill>
              <a:latin typeface="Roboto" panose="02000000000000000000"/>
              <a:ea typeface="Roboto" panose="02000000000000000000"/>
              <a:cs typeface="Roboto" panose="02000000000000000000"/>
              <a:sym typeface="Roboto" panose="02000000000000000000"/>
            </a:endParaRPr>
          </a:p>
          <a:p>
            <a:pPr algn="l">
              <a:lnSpc>
                <a:spcPts val="4050"/>
              </a:lnSpc>
            </a:pPr>
            <a:r>
              <a:rPr lang="en-US" altLang="en-US" sz="2800">
                <a:solidFill>
                  <a:srgbClr val="3D291F"/>
                </a:solidFill>
                <a:latin typeface="Roboto" panose="02000000000000000000"/>
                <a:ea typeface="Roboto" panose="02000000000000000000"/>
                <a:cs typeface="Roboto" panose="02000000000000000000"/>
                <a:sym typeface="Roboto" panose="02000000000000000000"/>
              </a:rPr>
              <a:t>Overall, IoT saves time, effort, and makes daily life smarter and safer.</a:t>
            </a:r>
            <a:endParaRPr lang="en-US" altLang="en-US" sz="2800">
              <a:solidFill>
                <a:srgbClr val="3D291F"/>
              </a:solidFill>
              <a:latin typeface="Roboto" panose="02000000000000000000"/>
              <a:ea typeface="Roboto" panose="02000000000000000000"/>
              <a:cs typeface="Roboto" panose="02000000000000000000"/>
              <a:sym typeface="Roboto" panose="02000000000000000000"/>
            </a:endParaRPr>
          </a:p>
        </p:txBody>
      </p:sp>
      <p:sp>
        <p:nvSpPr>
          <p:cNvPr id="7" name="Freeform 7"/>
          <p:cNvSpPr/>
          <p:nvPr/>
        </p:nvSpPr>
        <p:spPr>
          <a:xfrm>
            <a:off x="14422450" y="0"/>
            <a:ext cx="3865550" cy="3865550"/>
          </a:xfrm>
          <a:custGeom>
            <a:avLst/>
            <a:gdLst/>
            <a:ahLst/>
            <a:cxnLst/>
            <a:rect l="l" t="t" r="r" b="b"/>
            <a:pathLst>
              <a:path w="3865550" h="3865550">
                <a:moveTo>
                  <a:pt x="0" y="0"/>
                </a:moveTo>
                <a:lnTo>
                  <a:pt x="3865550" y="0"/>
                </a:lnTo>
                <a:lnTo>
                  <a:pt x="3865550" y="3865550"/>
                </a:lnTo>
                <a:lnTo>
                  <a:pt x="0" y="3865550"/>
                </a:lnTo>
                <a:lnTo>
                  <a:pt x="0" y="0"/>
                </a:lnTo>
                <a:close/>
              </a:path>
            </a:pathLst>
          </a:custGeom>
          <a:blipFill>
            <a:blip r:embed="rId3">
              <a:alphaModFix amt="30000"/>
            </a:blip>
            <a:stretch>
              <a:fillRect/>
            </a:stretch>
          </a:blipFill>
        </p:spPr>
      </p:sp>
      <p:pic>
        <p:nvPicPr>
          <p:cNvPr id="8" name="Picture 7"/>
          <p:cNvPicPr>
            <a:picLocks noChangeAspect="1"/>
          </p:cNvPicPr>
          <p:nvPr/>
        </p:nvPicPr>
        <p:blipFill>
          <a:blip r:embed="rId4"/>
          <a:stretch>
            <a:fillRect/>
          </a:stretch>
        </p:blipFill>
        <p:spPr>
          <a:xfrm>
            <a:off x="533400" y="5287645"/>
            <a:ext cx="8300085" cy="45878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6" name="Right Triangle 55"/>
          <p:cNvSpPr/>
          <p:nvPr/>
        </p:nvSpPr>
        <p:spPr>
          <a:xfrm rot="16740000">
            <a:off x="8355965" y="132080"/>
            <a:ext cx="861060" cy="1146175"/>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Right Triangle 56"/>
          <p:cNvSpPr/>
          <p:nvPr/>
        </p:nvSpPr>
        <p:spPr>
          <a:xfrm rot="19140000">
            <a:off x="4698365" y="2951480"/>
            <a:ext cx="861060" cy="1146175"/>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8" name="Right Triangle 57"/>
          <p:cNvSpPr/>
          <p:nvPr/>
        </p:nvSpPr>
        <p:spPr>
          <a:xfrm rot="16740000">
            <a:off x="15975965" y="7294880"/>
            <a:ext cx="861060" cy="1146175"/>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9" name="Right Triangle 58"/>
          <p:cNvSpPr/>
          <p:nvPr/>
        </p:nvSpPr>
        <p:spPr>
          <a:xfrm rot="16740000">
            <a:off x="13842365" y="4438015"/>
            <a:ext cx="861060" cy="1146175"/>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0" name="Right Triangle 59"/>
          <p:cNvSpPr/>
          <p:nvPr/>
        </p:nvSpPr>
        <p:spPr>
          <a:xfrm rot="4080000">
            <a:off x="1085850" y="926465"/>
            <a:ext cx="2341245" cy="2352040"/>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1" name="Right Triangle 60"/>
          <p:cNvSpPr/>
          <p:nvPr/>
        </p:nvSpPr>
        <p:spPr>
          <a:xfrm rot="6180000">
            <a:off x="8087360" y="7963535"/>
            <a:ext cx="2341245" cy="2352040"/>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2" name="Right Triangle 61"/>
          <p:cNvSpPr/>
          <p:nvPr/>
        </p:nvSpPr>
        <p:spPr>
          <a:xfrm rot="9240000">
            <a:off x="15082520" y="717550"/>
            <a:ext cx="2308860" cy="2594610"/>
          </a:xfrm>
          <a:prstGeom prst="rtTriangl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s 33"/>
          <p:cNvSpPr/>
          <p:nvPr/>
        </p:nvSpPr>
        <p:spPr>
          <a:xfrm>
            <a:off x="0" y="-38100"/>
            <a:ext cx="18288000" cy="103632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Freeform 2"/>
          <p:cNvSpPr/>
          <p:nvPr/>
        </p:nvSpPr>
        <p:spPr>
          <a:xfrm>
            <a:off x="11827510" y="-11430"/>
            <a:ext cx="6549390" cy="6549390"/>
          </a:xfrm>
          <a:custGeom>
            <a:avLst/>
            <a:gdLst/>
            <a:ahLst/>
            <a:cxnLst/>
            <a:rect l="l" t="t" r="r" b="b"/>
            <a:pathLst>
              <a:path w="6549495" h="6549495">
                <a:moveTo>
                  <a:pt x="0" y="0"/>
                </a:moveTo>
                <a:lnTo>
                  <a:pt x="6549495" y="0"/>
                </a:lnTo>
                <a:lnTo>
                  <a:pt x="6549495" y="6549495"/>
                </a:lnTo>
                <a:lnTo>
                  <a:pt x="0" y="6549495"/>
                </a:lnTo>
                <a:lnTo>
                  <a:pt x="0" y="0"/>
                </a:lnTo>
                <a:close/>
              </a:path>
            </a:pathLst>
          </a:custGeom>
          <a:blipFill>
            <a:blip r:embed="rId1">
              <a:alphaModFix amt="30000"/>
            </a:blip>
            <a:stretch>
              <a:fillRect/>
            </a:stretch>
          </a:blipFill>
          <a:ln>
            <a:noFill/>
          </a:ln>
        </p:spPr>
      </p:sp>
      <p:sp>
        <p:nvSpPr>
          <p:cNvPr id="15" name="TextBox 8"/>
          <p:cNvSpPr txBox="1"/>
          <p:nvPr/>
        </p:nvSpPr>
        <p:spPr>
          <a:xfrm>
            <a:off x="6248400" y="419100"/>
            <a:ext cx="10707370" cy="1311275"/>
          </a:xfrm>
          <a:prstGeom prst="rect">
            <a:avLst/>
          </a:prstGeom>
        </p:spPr>
        <p:txBody>
          <a:bodyPr wrap="square" lIns="0" tIns="0" rIns="0" bIns="0" rtlCol="0" anchor="t">
            <a:noAutofit/>
          </a:bodyPr>
          <a:lstStyle/>
          <a:p>
            <a:pPr algn="l">
              <a:lnSpc>
                <a:spcPts val="8635"/>
              </a:lnSpc>
            </a:pPr>
            <a:r>
              <a:rPr lang="en-US" sz="8000" b="1">
                <a:solidFill>
                  <a:srgbClr val="685240"/>
                </a:solidFill>
                <a:effectLst>
                  <a:outerShdw blurRad="38100" dist="19050" dir="2700000" algn="tl" rotWithShape="0">
                    <a:schemeClr val="dk1">
                      <a:alpha val="40000"/>
                    </a:schemeClr>
                  </a:outerShdw>
                </a:effectLst>
                <a:latin typeface="Arimo" panose="020B0604020202020204"/>
                <a:ea typeface="Arimo" panose="020B0604020202020204"/>
                <a:cs typeface="Arimo" panose="020B0604020202020204"/>
                <a:sym typeface="Arimo" panose="020B0604020202020204"/>
              </a:rPr>
              <a:t>Internet of Things (IoT)</a:t>
            </a:r>
            <a:endParaRPr lang="en-US" sz="8000" b="1">
              <a:solidFill>
                <a:srgbClr val="685240"/>
              </a:solidFill>
              <a:effectLst>
                <a:outerShdw blurRad="38100" dist="19050" dir="2700000" algn="tl" rotWithShape="0">
                  <a:schemeClr val="dk1">
                    <a:alpha val="40000"/>
                  </a:schemeClr>
                </a:outerShdw>
              </a:effectLst>
              <a:latin typeface="Arimo" panose="020B0604020202020204"/>
              <a:ea typeface="Arimo" panose="020B0604020202020204"/>
              <a:cs typeface="Arimo" panose="020B0604020202020204"/>
              <a:sym typeface="Arimo" panose="020B0604020202020204"/>
            </a:endParaRPr>
          </a:p>
        </p:txBody>
      </p:sp>
      <p:sp>
        <p:nvSpPr>
          <p:cNvPr id="6" name="Freeform 6"/>
          <p:cNvSpPr/>
          <p:nvPr/>
        </p:nvSpPr>
        <p:spPr>
          <a:xfrm>
            <a:off x="12486640" y="4191635"/>
            <a:ext cx="3645535" cy="3131820"/>
          </a:xfrm>
          <a:custGeom>
            <a:avLst/>
            <a:gdLst/>
            <a:ahLst/>
            <a:cxnLst/>
            <a:rect l="l" t="t" r="r" b="b"/>
            <a:pathLst>
              <a:path w="5066783" h="3879662">
                <a:moveTo>
                  <a:pt x="0" y="0"/>
                </a:moveTo>
                <a:lnTo>
                  <a:pt x="5066783" y="0"/>
                </a:lnTo>
                <a:lnTo>
                  <a:pt x="5066783" y="3879662"/>
                </a:lnTo>
                <a:lnTo>
                  <a:pt x="0" y="3879662"/>
                </a:lnTo>
                <a:lnTo>
                  <a:pt x="0" y="0"/>
                </a:lnTo>
                <a:close/>
              </a:path>
            </a:pathLst>
          </a:custGeom>
          <a:blipFill>
            <a:blip r:embed="rId2"/>
            <a:stretch>
              <a:fillRect l="-39745" t="-12925" r="-11573"/>
            </a:stretch>
          </a:blipFill>
          <a:ln cap="sq">
            <a:noFill/>
            <a:prstDash val="lgDash"/>
            <a:miter/>
          </a:ln>
          <a:effectLst>
            <a:outerShdw blurRad="50800" dist="38100" dir="8100000" algn="tr" rotWithShape="0">
              <a:prstClr val="black">
                <a:alpha val="40000"/>
              </a:prstClr>
            </a:outerShdw>
          </a:effectLst>
        </p:spPr>
      </p:sp>
      <p:sp>
        <p:nvSpPr>
          <p:cNvPr id="7" name="Freeform 7"/>
          <p:cNvSpPr/>
          <p:nvPr/>
        </p:nvSpPr>
        <p:spPr>
          <a:xfrm>
            <a:off x="8448040" y="4191635"/>
            <a:ext cx="3723640" cy="3096895"/>
          </a:xfrm>
          <a:custGeom>
            <a:avLst/>
            <a:gdLst/>
            <a:ahLst/>
            <a:cxnLst/>
            <a:rect l="l" t="t" r="r" b="b"/>
            <a:pathLst>
              <a:path w="5207441" h="3833953">
                <a:moveTo>
                  <a:pt x="0" y="0"/>
                </a:moveTo>
                <a:lnTo>
                  <a:pt x="5207441" y="0"/>
                </a:lnTo>
                <a:lnTo>
                  <a:pt x="5207441" y="3833953"/>
                </a:lnTo>
                <a:lnTo>
                  <a:pt x="0" y="3833953"/>
                </a:lnTo>
                <a:lnTo>
                  <a:pt x="0" y="0"/>
                </a:lnTo>
                <a:close/>
              </a:path>
            </a:pathLst>
          </a:custGeom>
          <a:blipFill>
            <a:blip r:embed="rId3"/>
            <a:stretch>
              <a:fillRect l="-66106" t="-29878" r="-8608" b="-9144"/>
            </a:stretch>
          </a:blipFill>
          <a:effectLst>
            <a:outerShdw blurRad="50800" dist="38100" dir="8100000" algn="tr" rotWithShape="0">
              <a:prstClr val="black">
                <a:alpha val="40000"/>
              </a:prstClr>
            </a:outerShdw>
          </a:effectLst>
        </p:spPr>
      </p:sp>
      <p:sp>
        <p:nvSpPr>
          <p:cNvPr id="9" name="TextBox 9"/>
          <p:cNvSpPr txBox="1"/>
          <p:nvPr/>
        </p:nvSpPr>
        <p:spPr>
          <a:xfrm>
            <a:off x="6781800" y="1572895"/>
            <a:ext cx="10491470" cy="2477770"/>
          </a:xfrm>
          <a:prstGeom prst="rect">
            <a:avLst/>
          </a:prstGeom>
        </p:spPr>
        <p:txBody>
          <a:bodyPr wrap="square" lIns="0" tIns="0" rIns="0" bIns="0" rtlCol="0" anchor="t">
            <a:noAutofit/>
          </a:bodyPr>
          <a:lstStyle/>
          <a:p>
            <a:pPr algn="l">
              <a:lnSpc>
                <a:spcPts val="4675"/>
              </a:lnSpc>
            </a:pPr>
            <a:r>
              <a:rPr lang="en-US" altLang="en-US" sz="2800" b="1">
                <a:solidFill>
                  <a:srgbClr val="322723"/>
                </a:solidFill>
                <a:latin typeface="Montserrat" panose="00000500000000000000"/>
                <a:ea typeface="Montserrat" panose="00000500000000000000"/>
                <a:cs typeface="Montserrat" panose="00000500000000000000"/>
                <a:sym typeface="Montserrat" panose="00000500000000000000"/>
              </a:rPr>
              <a:t>Internet of Things (IoT) means everyday objects connected to the internet. They can collect and share data automatically. This helps make tasks easier, faster, and smarter.</a:t>
            </a:r>
            <a:endParaRPr lang="en-US" altLang="en-US" sz="2800" b="1">
              <a:solidFill>
                <a:srgbClr val="322723"/>
              </a:solidFill>
              <a:latin typeface="Montserrat" panose="00000500000000000000"/>
              <a:ea typeface="Montserrat" panose="00000500000000000000"/>
              <a:cs typeface="Montserrat" panose="00000500000000000000"/>
              <a:sym typeface="Montserrat" panose="00000500000000000000"/>
            </a:endParaRPr>
          </a:p>
        </p:txBody>
      </p:sp>
      <p:sp>
        <p:nvSpPr>
          <p:cNvPr id="10" name="TextBox 10"/>
          <p:cNvSpPr txBox="1"/>
          <p:nvPr/>
        </p:nvSpPr>
        <p:spPr>
          <a:xfrm>
            <a:off x="6585585" y="7680325"/>
            <a:ext cx="10688320" cy="2577465"/>
          </a:xfrm>
          <a:prstGeom prst="rect">
            <a:avLst/>
          </a:prstGeom>
        </p:spPr>
        <p:txBody>
          <a:bodyPr lIns="0" tIns="0" rIns="0" bIns="0" rtlCol="0" anchor="t">
            <a:noAutofit/>
          </a:bodyPr>
          <a:lstStyle/>
          <a:p>
            <a:pPr lvl="0" algn="just">
              <a:lnSpc>
                <a:spcPts val="4800"/>
              </a:lnSpc>
            </a:pPr>
            <a:r>
              <a:rPr lang="en-US" altLang="en-US" sz="3200">
                <a:solidFill>
                  <a:srgbClr val="322723"/>
                </a:solidFill>
                <a:latin typeface="DM Sans"/>
                <a:ea typeface="DM Sans"/>
                <a:cs typeface="DM Sans"/>
                <a:sym typeface="DM Sans"/>
              </a:rPr>
              <a:t>Barcelona uses smart street lights with IoT technology. The lights have sensors that detect people and traffic. They automatically become brighter or dimmer based on movement.</a:t>
            </a:r>
            <a:endParaRPr lang="en-US" altLang="en-US" sz="3200">
              <a:solidFill>
                <a:srgbClr val="322723"/>
              </a:solidFill>
              <a:latin typeface="DM Sans"/>
              <a:ea typeface="DM Sans"/>
              <a:cs typeface="DM Sans"/>
              <a:sym typeface="DM Sans"/>
            </a:endParaRPr>
          </a:p>
        </p:txBody>
      </p:sp>
      <p:grpSp>
        <p:nvGrpSpPr>
          <p:cNvPr id="11" name="Group 11"/>
          <p:cNvGrpSpPr/>
          <p:nvPr/>
        </p:nvGrpSpPr>
        <p:grpSpPr>
          <a:xfrm rot="0">
            <a:off x="-186055" y="8937625"/>
            <a:ext cx="4846955" cy="1791970"/>
            <a:chOff x="0" y="0"/>
            <a:chExt cx="6462190" cy="2389273"/>
          </a:xfrm>
        </p:grpSpPr>
        <p:sp>
          <p:nvSpPr>
            <p:cNvPr id="12" name="Freeform 12"/>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37" name="Group 36"/>
          <p:cNvGrpSpPr/>
          <p:nvPr/>
        </p:nvGrpSpPr>
        <p:grpSpPr>
          <a:xfrm>
            <a:off x="-1220697" y="-65405"/>
            <a:ext cx="7652618" cy="10431780"/>
            <a:chOff x="-999" y="258"/>
            <a:chExt cx="10603" cy="15900"/>
          </a:xfrm>
        </p:grpSpPr>
        <p:sp>
          <p:nvSpPr>
            <p:cNvPr id="36" name="Rectangles 35"/>
            <p:cNvSpPr/>
            <p:nvPr/>
          </p:nvSpPr>
          <p:spPr>
            <a:xfrm>
              <a:off x="-999" y="258"/>
              <a:ext cx="10052" cy="15900"/>
            </a:xfrm>
            <a:prstGeom prst="rect">
              <a:avLst/>
            </a:prstGeom>
            <a:blipFill rotWithShape="1">
              <a:blip r:embed="rId6"/>
              <a:stretch>
                <a:fillRect t="-39000" b="-39000"/>
              </a:stretch>
            </a:blipFill>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Freeform 5"/>
            <p:cNvSpPr/>
            <p:nvPr/>
          </p:nvSpPr>
          <p:spPr>
            <a:xfrm>
              <a:off x="8600" y="2894"/>
              <a:ext cx="1004" cy="1004"/>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TextBox 3"/>
          <p:cNvSpPr txBox="1"/>
          <p:nvPr/>
        </p:nvSpPr>
        <p:spPr>
          <a:xfrm>
            <a:off x="602607" y="6189539"/>
            <a:ext cx="8541393" cy="2292350"/>
          </a:xfrm>
          <a:prstGeom prst="rect">
            <a:avLst/>
          </a:prstGeom>
        </p:spPr>
        <p:txBody>
          <a:bodyPr lIns="0" tIns="0" rIns="0" bIns="0" rtlCol="0" anchor="t">
            <a:spAutoFit/>
          </a:bodyPr>
          <a:lstStyle/>
          <a:p>
            <a:pPr algn="l">
              <a:lnSpc>
                <a:spcPts val="8800"/>
              </a:lnSpc>
            </a:pPr>
            <a:r>
              <a:rPr lang="en-US" sz="8000">
                <a:solidFill>
                  <a:srgbClr val="3D291F"/>
                </a:solidFill>
                <a:latin typeface="Arimo" panose="020B0604020202020204"/>
                <a:ea typeface="Arimo" panose="020B0604020202020204"/>
                <a:cs typeface="Arimo" panose="020B0604020202020204"/>
                <a:sym typeface="Arimo" panose="020B0604020202020204"/>
              </a:rPr>
              <a:t>What Are Smart Cities?</a:t>
            </a:r>
            <a:endParaRPr lang="en-US" sz="8000">
              <a:solidFill>
                <a:srgbClr val="3D291F"/>
              </a:solidFill>
              <a:latin typeface="Arimo" panose="020B0604020202020204"/>
              <a:ea typeface="Arimo" panose="020B0604020202020204"/>
              <a:cs typeface="Arimo" panose="020B0604020202020204"/>
              <a:sym typeface="Arimo" panose="020B0604020202020204"/>
            </a:endParaRPr>
          </a:p>
        </p:txBody>
      </p:sp>
      <p:sp>
        <p:nvSpPr>
          <p:cNvPr id="4" name="TextBox 4"/>
          <p:cNvSpPr txBox="1"/>
          <p:nvPr/>
        </p:nvSpPr>
        <p:spPr>
          <a:xfrm>
            <a:off x="761749" y="8801381"/>
            <a:ext cx="4126056" cy="1120140"/>
          </a:xfrm>
          <a:prstGeom prst="rect">
            <a:avLst/>
          </a:prstGeom>
        </p:spPr>
        <p:txBody>
          <a:bodyPr lIns="0" tIns="0" rIns="0" bIns="0" rtlCol="0" anchor="t">
            <a:spAutoFit/>
          </a:bodyPr>
          <a:lstStyle/>
          <a:p>
            <a:pPr algn="l">
              <a:lnSpc>
                <a:spcPts val="2970"/>
              </a:lnSpc>
            </a:pPr>
            <a:r>
              <a:rPr lang="en-US" sz="2700">
                <a:solidFill>
                  <a:srgbClr val="3D291F"/>
                </a:solidFill>
                <a:latin typeface="DM Sans"/>
                <a:ea typeface="DM Sans"/>
                <a:cs typeface="DM Sans"/>
                <a:sym typeface="DM Sans"/>
              </a:rPr>
              <a:t>Understanding the concept of smart urban areas</a:t>
            </a:r>
            <a:endParaRPr lang="en-US" sz="2700">
              <a:solidFill>
                <a:srgbClr val="3D291F"/>
              </a:solidFill>
              <a:latin typeface="DM Sans"/>
              <a:ea typeface="DM Sans"/>
              <a:cs typeface="DM Sans"/>
              <a:sym typeface="DM Sans"/>
            </a:endParaRPr>
          </a:p>
        </p:txBody>
      </p:sp>
      <p:sp>
        <p:nvSpPr>
          <p:cNvPr id="5" name="TextBox 5"/>
          <p:cNvSpPr txBox="1"/>
          <p:nvPr/>
        </p:nvSpPr>
        <p:spPr>
          <a:xfrm>
            <a:off x="9204960" y="6417945"/>
            <a:ext cx="8662670" cy="3698240"/>
          </a:xfrm>
          <a:prstGeom prst="rect">
            <a:avLst/>
          </a:prstGeom>
        </p:spPr>
        <p:txBody>
          <a:bodyPr lIns="0" tIns="0" rIns="0" bIns="0" rtlCol="0" anchor="t">
            <a:noAutofit/>
          </a:bodyPr>
          <a:lstStyle/>
          <a:p>
            <a:pPr algn="l">
              <a:lnSpc>
                <a:spcPts val="4070"/>
              </a:lnSpc>
            </a:pPr>
            <a:r>
              <a:rPr lang="en-US" altLang="en-US" sz="2710">
                <a:solidFill>
                  <a:srgbClr val="3D291F"/>
                </a:solidFill>
                <a:latin typeface="DM Sans"/>
                <a:ea typeface="DM Sans"/>
                <a:cs typeface="DM Sans"/>
                <a:sym typeface="DM Sans"/>
              </a:rPr>
              <a:t>Smart cities use modern technology and real-time data to make life easier for people. They improve important services like transportation, energy, and public safety. With these smart systems, cities become more efficient, more sustainable, and more connected for everyone.</a:t>
            </a:r>
            <a:endParaRPr lang="en-US" altLang="en-US" sz="2710">
              <a:solidFill>
                <a:srgbClr val="3D291F"/>
              </a:solidFill>
              <a:latin typeface="DM Sans"/>
              <a:ea typeface="DM Sans"/>
              <a:cs typeface="DM Sans"/>
              <a:sym typeface="DM Sans"/>
            </a:endParaRPr>
          </a:p>
        </p:txBody>
      </p:sp>
      <p:sp>
        <p:nvSpPr>
          <p:cNvPr id="14" name="Freeform 7"/>
          <p:cNvSpPr/>
          <p:nvPr/>
        </p:nvSpPr>
        <p:spPr>
          <a:xfrm>
            <a:off x="0" y="0"/>
            <a:ext cx="18288000" cy="5771515"/>
          </a:xfrm>
          <a:custGeom>
            <a:avLst/>
            <a:gdLst/>
            <a:ahLst/>
            <a:cxnLst/>
            <a:rect l="l" t="t" r="r" b="b"/>
            <a:pathLst>
              <a:path w="2025651" h="640995">
                <a:moveTo>
                  <a:pt x="5282" y="0"/>
                </a:moveTo>
                <a:lnTo>
                  <a:pt x="2020369" y="0"/>
                </a:lnTo>
                <a:cubicBezTo>
                  <a:pt x="2021770" y="0"/>
                  <a:pt x="2023114" y="556"/>
                  <a:pt x="2024104" y="1547"/>
                </a:cubicBezTo>
                <a:cubicBezTo>
                  <a:pt x="2025095" y="2538"/>
                  <a:pt x="2025651" y="3881"/>
                  <a:pt x="2025651" y="5282"/>
                </a:cubicBezTo>
                <a:lnTo>
                  <a:pt x="2025651" y="635713"/>
                </a:lnTo>
                <a:cubicBezTo>
                  <a:pt x="2025651" y="637114"/>
                  <a:pt x="2025095" y="638458"/>
                  <a:pt x="2024104" y="639448"/>
                </a:cubicBezTo>
                <a:cubicBezTo>
                  <a:pt x="2023114" y="640439"/>
                  <a:pt x="2021770" y="640995"/>
                  <a:pt x="2020369" y="640995"/>
                </a:cubicBezTo>
                <a:lnTo>
                  <a:pt x="5282" y="640995"/>
                </a:lnTo>
                <a:cubicBezTo>
                  <a:pt x="3881" y="640995"/>
                  <a:pt x="2538" y="640439"/>
                  <a:pt x="1547" y="639448"/>
                </a:cubicBezTo>
                <a:cubicBezTo>
                  <a:pt x="556" y="638458"/>
                  <a:pt x="0" y="637114"/>
                  <a:pt x="0" y="635713"/>
                </a:cubicBezTo>
                <a:lnTo>
                  <a:pt x="0" y="5282"/>
                </a:lnTo>
                <a:cubicBezTo>
                  <a:pt x="0" y="3881"/>
                  <a:pt x="556" y="2538"/>
                  <a:pt x="1547" y="1547"/>
                </a:cubicBezTo>
                <a:cubicBezTo>
                  <a:pt x="2538" y="556"/>
                  <a:pt x="3881" y="0"/>
                  <a:pt x="5282" y="0"/>
                </a:cubicBezTo>
                <a:close/>
              </a:path>
            </a:pathLst>
          </a:custGeom>
          <a:blipFill>
            <a:blip r:embed="rId2"/>
            <a:stretch>
              <a:fillRect t="-105243" b="-105243"/>
            </a:stretch>
          </a:blipFill>
          <a:effectLst>
            <a:outerShdw blurRad="50800" dist="38100" dir="8100000" algn="tr" rotWithShape="0">
              <a:prstClr val="black">
                <a:alpha val="40000"/>
              </a:prstClr>
            </a:outerShdw>
          </a:effectLst>
        </p:spPr>
      </p:sp>
      <p:grpSp>
        <p:nvGrpSpPr>
          <p:cNvPr id="13" name="Group 12"/>
          <p:cNvGrpSpPr/>
          <p:nvPr/>
        </p:nvGrpSpPr>
        <p:grpSpPr>
          <a:xfrm>
            <a:off x="1811469" y="5490108"/>
            <a:ext cx="662078" cy="661391"/>
            <a:chOff x="3300" y="8683"/>
            <a:chExt cx="1004" cy="1004"/>
          </a:xfrm>
        </p:grpSpPr>
        <p:sp>
          <p:nvSpPr>
            <p:cNvPr id="8" name="Freeform 8"/>
            <p:cNvSpPr/>
            <p:nvPr/>
          </p:nvSpPr>
          <p:spPr>
            <a:xfrm rot="5400000">
              <a:off x="3300" y="8683"/>
              <a:ext cx="1004" cy="1004"/>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a:off x="7387590" y="-42545"/>
            <a:ext cx="5521325" cy="4037965"/>
          </a:xfrm>
          <a:custGeom>
            <a:avLst/>
            <a:gdLst/>
            <a:ahLst/>
            <a:cxnLst/>
            <a:rect l="l" t="t" r="r" b="b"/>
            <a:pathLst>
              <a:path w="5477317" h="5477317">
                <a:moveTo>
                  <a:pt x="0" y="0"/>
                </a:moveTo>
                <a:lnTo>
                  <a:pt x="5477317" y="0"/>
                </a:lnTo>
                <a:lnTo>
                  <a:pt x="5477317" y="5477316"/>
                </a:lnTo>
                <a:lnTo>
                  <a:pt x="0" y="5477316"/>
                </a:lnTo>
                <a:lnTo>
                  <a:pt x="0" y="0"/>
                </a:lnTo>
                <a:close/>
              </a:path>
            </a:pathLst>
          </a:custGeom>
          <a:blipFill>
            <a:blip r:embed="rId2">
              <a:alphaModFix amt="30000"/>
            </a:blip>
            <a:stretch>
              <a:fillRect/>
            </a:stretch>
          </a:blipFill>
        </p:spPr>
      </p:sp>
      <p:sp>
        <p:nvSpPr>
          <p:cNvPr id="4" name="TextBox 4"/>
          <p:cNvSpPr txBox="1"/>
          <p:nvPr/>
        </p:nvSpPr>
        <p:spPr>
          <a:xfrm>
            <a:off x="6310630" y="252730"/>
            <a:ext cx="6136005" cy="3314700"/>
          </a:xfrm>
          <a:prstGeom prst="rect">
            <a:avLst/>
          </a:prstGeom>
        </p:spPr>
        <p:txBody>
          <a:bodyPr wrap="square" lIns="0" tIns="0" rIns="0" bIns="0" rtlCol="0" anchor="t">
            <a:noAutofit/>
          </a:bodyPr>
          <a:lstStyle/>
          <a:p>
            <a:pPr algn="ctr">
              <a:lnSpc>
                <a:spcPts val="7700"/>
              </a:lnSpc>
            </a:pPr>
            <a:r>
              <a:rPr lang="en-US" sz="6000">
                <a:solidFill>
                  <a:srgbClr val="3D291F"/>
                </a:solidFill>
                <a:latin typeface="Arimo" panose="020B0604020202020204"/>
                <a:ea typeface="Arimo" panose="020B0604020202020204"/>
                <a:cs typeface="Arimo" panose="020B0604020202020204"/>
                <a:sym typeface="Arimo" panose="020B0604020202020204"/>
              </a:rPr>
              <a:t>Smart vs Traditional Cities With IOT</a:t>
            </a:r>
            <a:endParaRPr lang="en-US" sz="6000">
              <a:solidFill>
                <a:srgbClr val="3D291F"/>
              </a:solidFill>
              <a:latin typeface="Arimo" panose="020B0604020202020204"/>
              <a:ea typeface="Arimo" panose="020B0604020202020204"/>
              <a:cs typeface="Arimo" panose="020B0604020202020204"/>
              <a:sym typeface="Arimo" panose="020B0604020202020204"/>
            </a:endParaRPr>
          </a:p>
        </p:txBody>
      </p:sp>
      <p:sp>
        <p:nvSpPr>
          <p:cNvPr id="5" name="TextBox 5"/>
          <p:cNvSpPr txBox="1"/>
          <p:nvPr/>
        </p:nvSpPr>
        <p:spPr>
          <a:xfrm>
            <a:off x="6476687" y="3695721"/>
            <a:ext cx="4827859" cy="407670"/>
          </a:xfrm>
          <a:prstGeom prst="rect">
            <a:avLst/>
          </a:prstGeom>
        </p:spPr>
        <p:txBody>
          <a:bodyPr lIns="0" tIns="0" rIns="0" bIns="0" rtlCol="0" anchor="t">
            <a:spAutoFit/>
          </a:bodyPr>
          <a:lstStyle/>
          <a:p>
            <a:pPr algn="l">
              <a:lnSpc>
                <a:spcPts val="3450"/>
              </a:lnSpc>
            </a:pPr>
            <a:r>
              <a:rPr lang="en-US" sz="2300">
                <a:solidFill>
                  <a:srgbClr val="3D291F"/>
                </a:solidFill>
                <a:latin typeface="DM Sans"/>
                <a:ea typeface="DM Sans"/>
                <a:cs typeface="DM Sans"/>
                <a:sym typeface="DM Sans"/>
              </a:rPr>
              <a:t>Understanding the Differences</a:t>
            </a:r>
            <a:endParaRPr lang="en-US" sz="2300">
              <a:solidFill>
                <a:srgbClr val="3D291F"/>
              </a:solidFill>
              <a:latin typeface="DM Sans"/>
              <a:ea typeface="DM Sans"/>
              <a:cs typeface="DM Sans"/>
              <a:sym typeface="DM Sans"/>
            </a:endParaRPr>
          </a:p>
        </p:txBody>
      </p:sp>
      <p:sp>
        <p:nvSpPr>
          <p:cNvPr id="6" name="TextBox 6"/>
          <p:cNvSpPr txBox="1"/>
          <p:nvPr/>
        </p:nvSpPr>
        <p:spPr>
          <a:xfrm>
            <a:off x="16266459" y="9210679"/>
            <a:ext cx="1162971" cy="283136"/>
          </a:xfrm>
          <a:prstGeom prst="rect">
            <a:avLst/>
          </a:prstGeom>
        </p:spPr>
        <p:txBody>
          <a:bodyPr lIns="0" tIns="0" rIns="0" bIns="0" rtlCol="0" anchor="t">
            <a:spAutoFit/>
          </a:bodyPr>
          <a:lstStyle/>
          <a:p>
            <a:pPr algn="r">
              <a:lnSpc>
                <a:spcPts val="2240"/>
              </a:lnSpc>
            </a:pPr>
            <a:r>
              <a:rPr lang="en-US" sz="1600">
                <a:solidFill>
                  <a:srgbClr val="3D291F"/>
                </a:solidFill>
                <a:latin typeface="Roboto" panose="02000000000000000000"/>
                <a:ea typeface="Roboto" panose="02000000000000000000"/>
                <a:cs typeface="Roboto" panose="02000000000000000000"/>
                <a:sym typeface="Roboto" panose="02000000000000000000"/>
              </a:rPr>
              <a:t>page 06</a:t>
            </a:r>
            <a:endParaRPr lang="en-US" sz="1600">
              <a:solidFill>
                <a:srgbClr val="3D291F"/>
              </a:solidFill>
              <a:latin typeface="Roboto" panose="02000000000000000000"/>
              <a:ea typeface="Roboto" panose="02000000000000000000"/>
              <a:cs typeface="Roboto" panose="02000000000000000000"/>
              <a:sym typeface="Roboto" panose="02000000000000000000"/>
            </a:endParaRPr>
          </a:p>
        </p:txBody>
      </p:sp>
      <p:sp>
        <p:nvSpPr>
          <p:cNvPr id="7" name="TextBox 7"/>
          <p:cNvSpPr txBox="1"/>
          <p:nvPr/>
        </p:nvSpPr>
        <p:spPr>
          <a:xfrm>
            <a:off x="6234430" y="4345940"/>
            <a:ext cx="6260465" cy="5713095"/>
          </a:xfrm>
          <a:prstGeom prst="rect">
            <a:avLst/>
          </a:prstGeom>
        </p:spPr>
        <p:txBody>
          <a:bodyPr wrap="square" lIns="0" tIns="0" rIns="0" bIns="0" rtlCol="0" anchor="t">
            <a:spAutoFit/>
          </a:bodyPr>
          <a:lstStyle/>
          <a:p>
            <a:pPr algn="l">
              <a:lnSpc>
                <a:spcPts val="4050"/>
              </a:lnSpc>
            </a:pPr>
            <a:r>
              <a:rPr lang="en-US" altLang="en-US" sz="2700">
                <a:solidFill>
                  <a:srgbClr val="3D291F"/>
                </a:solidFill>
                <a:latin typeface="DM Sans"/>
                <a:ea typeface="DM Sans"/>
                <a:cs typeface="DM Sans"/>
                <a:sym typeface="DM Sans"/>
              </a:rPr>
              <a:t>Traditional cities use manual work and slow systems, so daily tasks take more time. They do not have much technology, which makes management difficult. Smart cities use IoT, sensors, and real-time data to handle things automatically.  </a:t>
            </a:r>
            <a:endParaRPr lang="en-US" altLang="en-US" sz="2700">
              <a:solidFill>
                <a:srgbClr val="3D291F"/>
              </a:solidFill>
              <a:latin typeface="DM Sans"/>
              <a:ea typeface="DM Sans"/>
              <a:cs typeface="DM Sans"/>
              <a:sym typeface="DM Sans"/>
            </a:endParaRPr>
          </a:p>
          <a:p>
            <a:pPr algn="l">
              <a:lnSpc>
                <a:spcPts val="4050"/>
              </a:lnSpc>
            </a:pPr>
            <a:r>
              <a:rPr lang="en-US" altLang="en-US" sz="2700">
                <a:solidFill>
                  <a:srgbClr val="3D291F"/>
                </a:solidFill>
                <a:latin typeface="DM Sans"/>
                <a:ea typeface="DM Sans"/>
                <a:cs typeface="DM Sans"/>
                <a:sym typeface="DM Sans"/>
              </a:rPr>
              <a:t>They manage traffic, energy, and safety in a better and faster way. Because of this, smart cities are more organized, quick, and helpful for people.</a:t>
            </a:r>
            <a:endParaRPr lang="en-US" altLang="en-US" sz="2700">
              <a:solidFill>
                <a:srgbClr val="3D291F"/>
              </a:solidFill>
              <a:latin typeface="DM Sans"/>
              <a:ea typeface="DM Sans"/>
              <a:cs typeface="DM Sans"/>
              <a:sym typeface="DM Sans"/>
            </a:endParaRPr>
          </a:p>
        </p:txBody>
      </p:sp>
      <p:grpSp>
        <p:nvGrpSpPr>
          <p:cNvPr id="18" name="Group 17"/>
          <p:cNvGrpSpPr/>
          <p:nvPr/>
        </p:nvGrpSpPr>
        <p:grpSpPr>
          <a:xfrm>
            <a:off x="12700" y="0"/>
            <a:ext cx="6151880" cy="10287000"/>
            <a:chOff x="380" y="473"/>
            <a:chExt cx="9688" cy="15254"/>
          </a:xfrm>
        </p:grpSpPr>
        <p:grpSp>
          <p:nvGrpSpPr>
            <p:cNvPr id="8" name="Group 8"/>
            <p:cNvGrpSpPr/>
            <p:nvPr/>
          </p:nvGrpSpPr>
          <p:grpSpPr>
            <a:xfrm rot="0">
              <a:off x="380" y="473"/>
              <a:ext cx="9186" cy="15255"/>
              <a:chOff x="0" y="0"/>
              <a:chExt cx="691063" cy="1147593"/>
            </a:xfrm>
          </p:grpSpPr>
          <p:sp>
            <p:nvSpPr>
              <p:cNvPr id="9" name="Freeform 9"/>
              <p:cNvSpPr/>
              <p:nvPr/>
            </p:nvSpPr>
            <p:spPr>
              <a:xfrm>
                <a:off x="0" y="0"/>
                <a:ext cx="691063" cy="1147593"/>
              </a:xfrm>
              <a:custGeom>
                <a:avLst/>
                <a:gdLst/>
                <a:ahLst/>
                <a:cxnLst/>
                <a:rect l="l" t="t" r="r" b="b"/>
                <a:pathLst>
                  <a:path w="691063" h="1147593">
                    <a:moveTo>
                      <a:pt x="0" y="0"/>
                    </a:moveTo>
                    <a:lnTo>
                      <a:pt x="691063" y="0"/>
                    </a:lnTo>
                    <a:lnTo>
                      <a:pt x="691063" y="1147593"/>
                    </a:lnTo>
                    <a:lnTo>
                      <a:pt x="0" y="1147593"/>
                    </a:lnTo>
                    <a:close/>
                  </a:path>
                </a:pathLst>
              </a:custGeom>
              <a:blipFill>
                <a:blip r:embed="rId3"/>
                <a:stretch>
                  <a:fillRect l="-67358" r="-67358"/>
                </a:stretch>
              </a:blipFill>
            </p:spPr>
          </p:sp>
        </p:grpSp>
        <p:sp>
          <p:nvSpPr>
            <p:cNvPr id="10" name="Freeform 10"/>
            <p:cNvSpPr/>
            <p:nvPr/>
          </p:nvSpPr>
          <p:spPr>
            <a:xfrm>
              <a:off x="9064" y="833"/>
              <a:ext cx="1004" cy="1004"/>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9" name="Group 18"/>
          <p:cNvGrpSpPr/>
          <p:nvPr/>
        </p:nvGrpSpPr>
        <p:grpSpPr>
          <a:xfrm>
            <a:off x="12546330" y="-53975"/>
            <a:ext cx="5741670" cy="10341653"/>
            <a:chOff x="19758" y="473"/>
            <a:chExt cx="9042" cy="15255"/>
          </a:xfrm>
        </p:grpSpPr>
        <p:grpSp>
          <p:nvGrpSpPr>
            <p:cNvPr id="11" name="Group 11"/>
            <p:cNvGrpSpPr/>
            <p:nvPr/>
          </p:nvGrpSpPr>
          <p:grpSpPr>
            <a:xfrm rot="0">
              <a:off x="20277" y="473"/>
              <a:ext cx="8523" cy="15255"/>
              <a:chOff x="0" y="0"/>
              <a:chExt cx="623311" cy="1115614"/>
            </a:xfrm>
          </p:grpSpPr>
          <p:sp>
            <p:nvSpPr>
              <p:cNvPr id="12" name="Freeform 12"/>
              <p:cNvSpPr/>
              <p:nvPr/>
            </p:nvSpPr>
            <p:spPr>
              <a:xfrm>
                <a:off x="0" y="0"/>
                <a:ext cx="623311" cy="1115614"/>
              </a:xfrm>
              <a:custGeom>
                <a:avLst/>
                <a:gdLst/>
                <a:ahLst/>
                <a:cxnLst/>
                <a:rect l="l" t="t" r="r" b="b"/>
                <a:pathLst>
                  <a:path w="623311" h="1115614">
                    <a:moveTo>
                      <a:pt x="0" y="0"/>
                    </a:moveTo>
                    <a:lnTo>
                      <a:pt x="623311" y="0"/>
                    </a:lnTo>
                    <a:lnTo>
                      <a:pt x="623311" y="1115614"/>
                    </a:lnTo>
                    <a:lnTo>
                      <a:pt x="0" y="1115614"/>
                    </a:lnTo>
                    <a:close/>
                  </a:path>
                </a:pathLst>
              </a:custGeom>
              <a:blipFill>
                <a:blip r:embed="rId6"/>
                <a:stretch>
                  <a:fillRect l="-85525" t="-920" b="-920"/>
                </a:stretch>
              </a:blipFill>
            </p:spPr>
          </p:sp>
        </p:grpSp>
        <p:sp>
          <p:nvSpPr>
            <p:cNvPr id="13" name="Freeform 13"/>
            <p:cNvSpPr/>
            <p:nvPr/>
          </p:nvSpPr>
          <p:spPr>
            <a:xfrm rot="-10800000">
              <a:off x="19758" y="12910"/>
              <a:ext cx="1004" cy="1004"/>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60" name="Group 59"/>
          <p:cNvGrpSpPr/>
          <p:nvPr/>
        </p:nvGrpSpPr>
        <p:grpSpPr>
          <a:xfrm>
            <a:off x="623570" y="800735"/>
            <a:ext cx="11612880" cy="8895715"/>
            <a:chOff x="960" y="1740"/>
            <a:chExt cx="17832" cy="13147"/>
          </a:xfrm>
        </p:grpSpPr>
        <p:sp>
          <p:nvSpPr>
            <p:cNvPr id="59" name="Rounded Rectangle 58"/>
            <p:cNvSpPr/>
            <p:nvPr/>
          </p:nvSpPr>
          <p:spPr>
            <a:xfrm>
              <a:off x="960" y="1740"/>
              <a:ext cx="17320" cy="13147"/>
            </a:xfrm>
            <a:prstGeom prst="roundRect">
              <a:avLst>
                <a:gd name="adj" fmla="val 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nvGrpSpPr>
            <p:cNvPr id="46" name="Group 45"/>
            <p:cNvGrpSpPr/>
            <p:nvPr/>
          </p:nvGrpSpPr>
          <p:grpSpPr>
            <a:xfrm>
              <a:off x="960" y="2513"/>
              <a:ext cx="17832" cy="11512"/>
              <a:chOff x="1644" y="2387"/>
              <a:chExt cx="17832" cy="11512"/>
            </a:xfrm>
          </p:grpSpPr>
          <p:sp>
            <p:nvSpPr>
              <p:cNvPr id="47" name="TextBox 10"/>
              <p:cNvSpPr txBox="1"/>
              <p:nvPr/>
            </p:nvSpPr>
            <p:spPr>
              <a:xfrm>
                <a:off x="1982" y="2387"/>
                <a:ext cx="15113" cy="2858"/>
              </a:xfrm>
              <a:prstGeom prst="rect">
                <a:avLst/>
              </a:prstGeom>
            </p:spPr>
            <p:txBody>
              <a:bodyPr wrap="square" lIns="0" tIns="0" rIns="0" bIns="0" rtlCol="0" anchor="t">
                <a:spAutoFit/>
              </a:bodyPr>
              <a:lstStyle/>
              <a:p>
                <a:pPr algn="l">
                  <a:lnSpc>
                    <a:spcPts val="7540"/>
                  </a:lnSpc>
                </a:pPr>
                <a:r>
                  <a:rPr lang="en-US" sz="7540">
                    <a:solidFill>
                      <a:srgbClr val="3D291F"/>
                    </a:solidFill>
                    <a:latin typeface="Agrandir" panose="00000500000000000000"/>
                    <a:ea typeface="Agrandir" panose="00000500000000000000"/>
                    <a:cs typeface="Agrandir" panose="00000500000000000000"/>
                    <a:sym typeface="Agrandir" panose="00000500000000000000"/>
                  </a:rPr>
                  <a:t>Making Our City Smart With IOT</a:t>
                </a:r>
                <a:endParaRPr lang="en-US" sz="7540">
                  <a:solidFill>
                    <a:srgbClr val="3D291F"/>
                  </a:solidFill>
                  <a:latin typeface="Agrandir" panose="00000500000000000000"/>
                  <a:ea typeface="Agrandir" panose="00000500000000000000"/>
                  <a:cs typeface="Agrandir" panose="00000500000000000000"/>
                  <a:sym typeface="Agrandir" panose="00000500000000000000"/>
                </a:endParaRPr>
              </a:p>
            </p:txBody>
          </p:sp>
          <p:sp>
            <p:nvSpPr>
              <p:cNvPr id="48" name="Freeform 11"/>
              <p:cNvSpPr/>
              <p:nvPr/>
            </p:nvSpPr>
            <p:spPr>
              <a:xfrm>
                <a:off x="18472" y="3259"/>
                <a:ext cx="1004" cy="1004"/>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9" name="TextBox 12"/>
              <p:cNvSpPr txBox="1"/>
              <p:nvPr/>
            </p:nvSpPr>
            <p:spPr>
              <a:xfrm>
                <a:off x="1989" y="5585"/>
                <a:ext cx="15911" cy="2231"/>
              </a:xfrm>
              <a:prstGeom prst="rect">
                <a:avLst/>
              </a:prstGeom>
            </p:spPr>
            <p:txBody>
              <a:bodyPr lIns="0" tIns="0" rIns="0" bIns="0" rtlCol="0" anchor="t">
                <a:noAutofit/>
              </a:bodyPr>
              <a:lstStyle/>
              <a:p>
                <a:pPr algn="l">
                  <a:lnSpc>
                    <a:spcPts val="3780"/>
                  </a:lnSpc>
                </a:pPr>
                <a:r>
                  <a:rPr lang="en-US" altLang="en-US" sz="2700">
                    <a:solidFill>
                      <a:srgbClr val="000000"/>
                    </a:solidFill>
                    <a:latin typeface="DM Sans"/>
                    <a:ea typeface="DM Sans"/>
                    <a:cs typeface="DM Sans"/>
                    <a:sym typeface="DM Sans"/>
                  </a:rPr>
                  <a:t>Using IoT and digital services is very important for improving cities. They help make urban areas more efficient and better connected.</a:t>
                </a:r>
                <a:endParaRPr lang="en-US" altLang="en-US" sz="2700">
                  <a:solidFill>
                    <a:srgbClr val="000000"/>
                  </a:solidFill>
                  <a:latin typeface="DM Sans"/>
                  <a:ea typeface="DM Sans"/>
                  <a:cs typeface="DM Sans"/>
                  <a:sym typeface="DM Sans"/>
                </a:endParaRPr>
              </a:p>
            </p:txBody>
          </p:sp>
          <p:sp>
            <p:nvSpPr>
              <p:cNvPr id="50" name="TextBox 13"/>
              <p:cNvSpPr txBox="1"/>
              <p:nvPr/>
            </p:nvSpPr>
            <p:spPr>
              <a:xfrm>
                <a:off x="1644" y="8513"/>
                <a:ext cx="7572" cy="5386"/>
              </a:xfrm>
              <a:prstGeom prst="rect">
                <a:avLst/>
              </a:prstGeom>
            </p:spPr>
            <p:txBody>
              <a:bodyPr lIns="0" tIns="0" rIns="0" bIns="0" rtlCol="0" anchor="t">
                <a:spAutoFit/>
              </a:bodyPr>
              <a:lstStyle/>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T</a:t>
                </a:r>
                <a:r>
                  <a:rPr lang="en-US" sz="2900">
                    <a:solidFill>
                      <a:srgbClr val="000000"/>
                    </a:solidFill>
                    <a:latin typeface="DM Sans"/>
                    <a:ea typeface="DM Sans"/>
                    <a:cs typeface="DM Sans"/>
                    <a:sym typeface="DM Sans"/>
                  </a:rPr>
                  <a:t>echnology Use</a:t>
                </a:r>
                <a:endParaRPr lang="en-US" sz="2900">
                  <a:solidFill>
                    <a:srgbClr val="000000"/>
                  </a:solidFill>
                  <a:latin typeface="DM Sans"/>
                  <a:ea typeface="DM Sans"/>
                  <a:cs typeface="DM Sans"/>
                  <a:sym typeface="DM Sans"/>
                </a:endParaRPr>
              </a:p>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Traffic Management</a:t>
                </a:r>
                <a:endParaRPr lang="en-US" sz="2900">
                  <a:solidFill>
                    <a:srgbClr val="000000"/>
                  </a:solidFill>
                  <a:latin typeface="DM Sans"/>
                  <a:ea typeface="DM Sans"/>
                  <a:cs typeface="DM Sans"/>
                  <a:sym typeface="DM Sans"/>
                </a:endParaRPr>
              </a:p>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Smart Education</a:t>
                </a:r>
                <a:endParaRPr lang="en-US" sz="2900">
                  <a:solidFill>
                    <a:srgbClr val="000000"/>
                  </a:solidFill>
                  <a:latin typeface="DM Sans"/>
                  <a:ea typeface="DM Sans"/>
                  <a:cs typeface="DM Sans"/>
                  <a:sym typeface="DM Sans"/>
                </a:endParaRPr>
              </a:p>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Healthcare Solutions</a:t>
                </a:r>
                <a:endParaRPr lang="en-US" sz="2900">
                  <a:solidFill>
                    <a:srgbClr val="000000"/>
                  </a:solidFill>
                  <a:latin typeface="DM Sans"/>
                  <a:ea typeface="DM Sans"/>
                  <a:cs typeface="DM Sans"/>
                  <a:sym typeface="DM Sans"/>
                </a:endParaRPr>
              </a:p>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Safety &amp; Security (Gas &amp; Water Leak Detection)</a:t>
                </a:r>
                <a:endParaRPr lang="en-US" sz="2900">
                  <a:solidFill>
                    <a:srgbClr val="000000"/>
                  </a:solidFill>
                  <a:latin typeface="DM Sans"/>
                  <a:ea typeface="DM Sans"/>
                  <a:cs typeface="DM Sans"/>
                  <a:sym typeface="DM Sans"/>
                </a:endParaRPr>
              </a:p>
              <a:p>
                <a:pPr marL="626110" lvl="1" indent="-313055" algn="l">
                  <a:lnSpc>
                    <a:spcPts val="4060"/>
                  </a:lnSpc>
                  <a:buFont typeface="Arial" panose="020B0604020202020204"/>
                  <a:buChar char="•"/>
                </a:pPr>
                <a:r>
                  <a:rPr lang="en-US" sz="2900">
                    <a:solidFill>
                      <a:srgbClr val="000000"/>
                    </a:solidFill>
                    <a:latin typeface="DM Sans"/>
                    <a:ea typeface="DM Sans"/>
                    <a:cs typeface="DM Sans"/>
                    <a:sym typeface="DM Sans"/>
                  </a:rPr>
                  <a:t>Role of Smart Agriculture</a:t>
                </a:r>
                <a:endParaRPr lang="en-US" sz="2900">
                  <a:solidFill>
                    <a:srgbClr val="000000"/>
                  </a:solidFill>
                  <a:latin typeface="DM Sans"/>
                  <a:ea typeface="DM Sans"/>
                  <a:cs typeface="DM Sans"/>
                  <a:sym typeface="DM Sans"/>
                </a:endParaRPr>
              </a:p>
            </p:txBody>
          </p:sp>
          <p:sp>
            <p:nvSpPr>
              <p:cNvPr id="51" name="TextBox 14"/>
              <p:cNvSpPr txBox="1"/>
              <p:nvPr/>
            </p:nvSpPr>
            <p:spPr>
              <a:xfrm>
                <a:off x="9773" y="8596"/>
                <a:ext cx="7891" cy="5208"/>
              </a:xfrm>
              <a:prstGeom prst="rect">
                <a:avLst/>
              </a:prstGeom>
            </p:spPr>
            <p:txBody>
              <a:bodyPr lIns="0" tIns="0" rIns="0" bIns="0" rtlCol="0" anchor="t">
                <a:noAutofit/>
              </a:bodyPr>
              <a:lstStyle/>
              <a:p>
                <a:pPr marL="651510" lvl="1" indent="-325755" algn="l">
                  <a:lnSpc>
                    <a:spcPts val="4225"/>
                  </a:lnSpc>
                  <a:buFont typeface="Arial" panose="020B0604020202020204"/>
                  <a:buChar char="•"/>
                </a:pPr>
                <a:r>
                  <a:rPr lang="en-US" sz="3020">
                    <a:solidFill>
                      <a:srgbClr val="000000"/>
                    </a:solidFill>
                    <a:latin typeface="DM Sans"/>
                    <a:ea typeface="DM Sans"/>
                    <a:cs typeface="DM Sans"/>
                    <a:sym typeface="DM Sans"/>
                  </a:rPr>
                  <a:t>Waste Management</a:t>
                </a:r>
                <a:endParaRPr lang="en-US" sz="3020">
                  <a:solidFill>
                    <a:srgbClr val="000000"/>
                  </a:solidFill>
                  <a:latin typeface="DM Sans"/>
                  <a:ea typeface="DM Sans"/>
                  <a:cs typeface="DM Sans"/>
                  <a:sym typeface="DM Sans"/>
                </a:endParaRPr>
              </a:p>
              <a:p>
                <a:pPr marL="651510" lvl="1" indent="-325755" algn="l">
                  <a:lnSpc>
                    <a:spcPts val="4225"/>
                  </a:lnSpc>
                  <a:buFont typeface="Arial" panose="020B0604020202020204"/>
                  <a:buChar char="•"/>
                </a:pPr>
                <a:r>
                  <a:rPr lang="en-US" sz="3020">
                    <a:solidFill>
                      <a:srgbClr val="000000"/>
                    </a:solidFill>
                    <a:latin typeface="DM Sans"/>
                    <a:ea typeface="DM Sans"/>
                    <a:cs typeface="DM Sans"/>
                    <a:sym typeface="DM Sans"/>
                  </a:rPr>
                  <a:t>Infrastructure</a:t>
                </a:r>
                <a:endParaRPr lang="en-US" sz="3020">
                  <a:solidFill>
                    <a:srgbClr val="000000"/>
                  </a:solidFill>
                  <a:latin typeface="DM Sans"/>
                  <a:ea typeface="DM Sans"/>
                  <a:cs typeface="DM Sans"/>
                  <a:sym typeface="DM Sans"/>
                </a:endParaRPr>
              </a:p>
              <a:p>
                <a:pPr marL="651510" lvl="1" indent="-325755" algn="l">
                  <a:lnSpc>
                    <a:spcPts val="4225"/>
                  </a:lnSpc>
                  <a:buFont typeface="Arial" panose="020B0604020202020204"/>
                  <a:buChar char="•"/>
                </a:pPr>
                <a:r>
                  <a:rPr lang="en-US" sz="3020">
                    <a:solidFill>
                      <a:srgbClr val="000000"/>
                    </a:solidFill>
                    <a:latin typeface="DM Sans"/>
                    <a:ea typeface="DM Sans"/>
                    <a:cs typeface="DM Sans"/>
                    <a:sym typeface="DM Sans"/>
                  </a:rPr>
                  <a:t>Citizen Convenience (Water Management , Air Pollution Control)</a:t>
                </a:r>
                <a:endParaRPr lang="en-US" sz="3020">
                  <a:solidFill>
                    <a:srgbClr val="000000"/>
                  </a:solidFill>
                  <a:latin typeface="DM Sans"/>
                  <a:ea typeface="DM Sans"/>
                  <a:cs typeface="DM Sans"/>
                  <a:sym typeface="DM Sans"/>
                </a:endParaRPr>
              </a:p>
              <a:p>
                <a:pPr marL="582930" lvl="1" indent="-291465" algn="l">
                  <a:lnSpc>
                    <a:spcPts val="3780"/>
                  </a:lnSpc>
                  <a:buFont typeface="Arial" panose="020B0604020202020204"/>
                  <a:buChar char="•"/>
                </a:pPr>
                <a:r>
                  <a:rPr lang="en-US" sz="2700">
                    <a:solidFill>
                      <a:srgbClr val="000000"/>
                    </a:solidFill>
                    <a:latin typeface="DM Sans"/>
                    <a:ea typeface="DM Sans"/>
                    <a:cs typeface="DM Sans"/>
                    <a:sym typeface="DM Sans"/>
                  </a:rPr>
                  <a:t>Public Safety</a:t>
                </a:r>
                <a:endParaRPr lang="en-US" sz="2700">
                  <a:solidFill>
                    <a:srgbClr val="000000"/>
                  </a:solidFill>
                  <a:latin typeface="DM Sans"/>
                  <a:ea typeface="DM Sans"/>
                  <a:cs typeface="DM Sans"/>
                  <a:sym typeface="DM Sans"/>
                </a:endParaRPr>
              </a:p>
              <a:p>
                <a:pPr algn="l">
                  <a:lnSpc>
                    <a:spcPts val="4225"/>
                  </a:lnSpc>
                </a:pPr>
              </a:p>
              <a:p>
                <a:pPr algn="l">
                  <a:lnSpc>
                    <a:spcPts val="4225"/>
                  </a:lnSpc>
                </a:p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Freeform 2"/>
          <p:cNvSpPr/>
          <p:nvPr/>
        </p:nvSpPr>
        <p:spPr>
          <a:xfrm flipH="1">
            <a:off x="0" y="-78740"/>
            <a:ext cx="5250180" cy="5328285"/>
          </a:xfrm>
          <a:custGeom>
            <a:avLst/>
            <a:gdLst/>
            <a:ahLst/>
            <a:cxnLst/>
            <a:rect l="l" t="t" r="r" b="b"/>
            <a:pathLst>
              <a:path w="5117189" h="5117189">
                <a:moveTo>
                  <a:pt x="5117189" y="0"/>
                </a:moveTo>
                <a:lnTo>
                  <a:pt x="0" y="0"/>
                </a:lnTo>
                <a:lnTo>
                  <a:pt x="0" y="5117189"/>
                </a:lnTo>
                <a:lnTo>
                  <a:pt x="5117189" y="5117189"/>
                </a:lnTo>
                <a:lnTo>
                  <a:pt x="5117189" y="0"/>
                </a:lnTo>
                <a:close/>
              </a:path>
            </a:pathLst>
          </a:custGeom>
          <a:blipFill>
            <a:blip r:embed="rId1">
              <a:alphaModFix amt="30000"/>
            </a:blip>
            <a:stretch>
              <a:fillRect/>
            </a:stretch>
          </a:blipFill>
        </p:spPr>
      </p:sp>
      <p:grpSp>
        <p:nvGrpSpPr>
          <p:cNvPr id="3" name="Group 3"/>
          <p:cNvGrpSpPr/>
          <p:nvPr/>
        </p:nvGrpSpPr>
        <p:grpSpPr>
          <a:xfrm rot="0">
            <a:off x="10751185" y="0"/>
            <a:ext cx="7537450" cy="10312400"/>
            <a:chOff x="37544" y="-21224"/>
            <a:chExt cx="887752" cy="1205961"/>
          </a:xfrm>
        </p:grpSpPr>
        <p:sp>
          <p:nvSpPr>
            <p:cNvPr id="4" name="Freeform 4"/>
            <p:cNvSpPr/>
            <p:nvPr/>
          </p:nvSpPr>
          <p:spPr>
            <a:xfrm>
              <a:off x="37544" y="-21224"/>
              <a:ext cx="887752" cy="1205961"/>
            </a:xfrm>
            <a:custGeom>
              <a:avLst/>
              <a:gdLst/>
              <a:ahLst/>
              <a:cxnLst/>
              <a:rect l="l" t="t" r="r" b="b"/>
              <a:pathLst>
                <a:path w="925296" h="1184737">
                  <a:moveTo>
                    <a:pt x="0" y="0"/>
                  </a:moveTo>
                  <a:lnTo>
                    <a:pt x="925296" y="0"/>
                  </a:lnTo>
                  <a:lnTo>
                    <a:pt x="925296" y="1184737"/>
                  </a:lnTo>
                  <a:lnTo>
                    <a:pt x="0" y="1184737"/>
                  </a:lnTo>
                  <a:close/>
                </a:path>
              </a:pathLst>
            </a:custGeom>
            <a:blipFill>
              <a:blip r:embed="rId2"/>
              <a:stretch>
                <a:fillRect l="-21326" r="-8992"/>
              </a:stretch>
            </a:blipFill>
          </p:spPr>
        </p:sp>
      </p:grpSp>
      <p:sp>
        <p:nvSpPr>
          <p:cNvPr id="5" name="Freeform 5"/>
          <p:cNvSpPr/>
          <p:nvPr/>
        </p:nvSpPr>
        <p:spPr>
          <a:xfrm rot="-10800000">
            <a:off x="10494212" y="830671"/>
            <a:ext cx="637785" cy="637785"/>
          </a:xfrm>
          <a:custGeom>
            <a:avLst/>
            <a:gdLst/>
            <a:ahLst/>
            <a:cxnLst/>
            <a:rect l="l" t="t" r="r" b="b"/>
            <a:pathLst>
              <a:path w="637785" h="637785">
                <a:moveTo>
                  <a:pt x="0" y="0"/>
                </a:moveTo>
                <a:lnTo>
                  <a:pt x="637785" y="0"/>
                </a:lnTo>
                <a:lnTo>
                  <a:pt x="637785" y="637784"/>
                </a:lnTo>
                <a:lnTo>
                  <a:pt x="0" y="63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30300" y="5735326"/>
            <a:ext cx="8025522" cy="4172058"/>
          </a:xfrm>
          <a:custGeom>
            <a:avLst/>
            <a:gdLst/>
            <a:ahLst/>
            <a:cxnLst/>
            <a:rect l="l" t="t" r="r" b="b"/>
            <a:pathLst>
              <a:path w="8025522" h="4172058">
                <a:moveTo>
                  <a:pt x="0" y="0"/>
                </a:moveTo>
                <a:lnTo>
                  <a:pt x="8025522" y="0"/>
                </a:lnTo>
                <a:lnTo>
                  <a:pt x="8025522" y="4172058"/>
                </a:lnTo>
                <a:lnTo>
                  <a:pt x="0" y="4172058"/>
                </a:lnTo>
                <a:lnTo>
                  <a:pt x="0" y="0"/>
                </a:lnTo>
                <a:close/>
              </a:path>
            </a:pathLst>
          </a:custGeom>
          <a:blipFill>
            <a:blip r:embed="rId5"/>
            <a:stretch>
              <a:fillRect/>
            </a:stretch>
          </a:blipFill>
        </p:spPr>
      </p:sp>
      <p:sp>
        <p:nvSpPr>
          <p:cNvPr id="7" name="Freeform 7"/>
          <p:cNvSpPr/>
          <p:nvPr/>
        </p:nvSpPr>
        <p:spPr>
          <a:xfrm>
            <a:off x="3525812" y="6432373"/>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724535" y="480060"/>
            <a:ext cx="9091930" cy="2055495"/>
          </a:xfrm>
          <a:prstGeom prst="rect">
            <a:avLst/>
          </a:prstGeom>
        </p:spPr>
        <p:txBody>
          <a:bodyPr wrap="square" lIns="0" tIns="0" rIns="0" bIns="0" rtlCol="0" anchor="t">
            <a:noAutofit/>
          </a:bodyPr>
          <a:lstStyle/>
          <a:p>
            <a:pPr algn="ctr">
              <a:lnSpc>
                <a:spcPts val="7700"/>
              </a:lnSpc>
            </a:pPr>
            <a:r>
              <a:rPr lang="en-US" sz="7000">
                <a:solidFill>
                  <a:srgbClr val="3D291F"/>
                </a:solidFill>
                <a:latin typeface="Arimo" panose="020B0604020202020204"/>
                <a:ea typeface="Arimo" panose="020B0604020202020204"/>
                <a:cs typeface="Arimo" panose="020B0604020202020204"/>
                <a:sym typeface="Arimo" panose="020B0604020202020204"/>
              </a:rPr>
              <a:t>Smart Traffic System with IOT</a:t>
            </a:r>
            <a:endParaRPr lang="en-US" sz="7000" b="1">
              <a:solidFill>
                <a:srgbClr val="3A5D6F"/>
              </a:solidFill>
              <a:latin typeface="HK Grotesk Bold" panose="00000800000000000000"/>
              <a:ea typeface="HK Grotesk Bold" panose="00000800000000000000"/>
              <a:cs typeface="HK Grotesk Bold" panose="00000800000000000000"/>
              <a:sym typeface="HK Grotesk Bold" panose="00000800000000000000"/>
            </a:endParaRPr>
          </a:p>
        </p:txBody>
      </p:sp>
      <p:sp>
        <p:nvSpPr>
          <p:cNvPr id="9" name="TextBox 9"/>
          <p:cNvSpPr txBox="1"/>
          <p:nvPr/>
        </p:nvSpPr>
        <p:spPr>
          <a:xfrm>
            <a:off x="724535" y="3369945"/>
            <a:ext cx="9210040" cy="2212975"/>
          </a:xfrm>
          <a:prstGeom prst="rect">
            <a:avLst/>
          </a:prstGeom>
        </p:spPr>
        <p:txBody>
          <a:bodyPr lIns="0" tIns="0" rIns="0" bIns="0" rtlCol="0" anchor="t">
            <a:noAutofit/>
          </a:bodyPr>
          <a:lstStyle/>
          <a:p>
            <a:pPr algn="l">
              <a:lnSpc>
                <a:spcPts val="4800"/>
              </a:lnSpc>
            </a:pPr>
            <a:r>
              <a:rPr lang="en-US" sz="3200" b="1">
                <a:solidFill>
                  <a:srgbClr val="685240"/>
                </a:solidFill>
                <a:latin typeface="DM Sans"/>
                <a:ea typeface="DM Sans"/>
                <a:cs typeface="DM Sans"/>
                <a:sym typeface="DM Sans"/>
              </a:rPr>
              <a:t>Smart traffic systems utilize real-time monitoring to optimize flow, reducing congestion and enhancing urban mobility.</a:t>
            </a:r>
            <a:endParaRPr lang="en-US" sz="3200" b="1">
              <a:solidFill>
                <a:srgbClr val="685240"/>
              </a:solidFill>
              <a:latin typeface="DM Sans"/>
              <a:ea typeface="DM Sans"/>
              <a:cs typeface="DM Sans"/>
              <a:sym typeface="DM Sans"/>
            </a:endParaRPr>
          </a:p>
        </p:txBody>
      </p:sp>
      <p:grpSp>
        <p:nvGrpSpPr>
          <p:cNvPr id="10" name="Group 10"/>
          <p:cNvGrpSpPr/>
          <p:nvPr/>
        </p:nvGrpSpPr>
        <p:grpSpPr>
          <a:xfrm rot="0">
            <a:off x="14009198" y="9011406"/>
            <a:ext cx="4846643" cy="1791955"/>
            <a:chOff x="0" y="0"/>
            <a:chExt cx="6462190" cy="2389273"/>
          </a:xfrm>
        </p:grpSpPr>
        <p:sp>
          <p:nvSpPr>
            <p:cNvPr id="11" name="Freeform 11"/>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Freeform 2"/>
          <p:cNvSpPr/>
          <p:nvPr/>
        </p:nvSpPr>
        <p:spPr>
          <a:xfrm>
            <a:off x="8076565" y="4273550"/>
            <a:ext cx="9602470" cy="6001385"/>
          </a:xfrm>
          <a:custGeom>
            <a:avLst/>
            <a:gdLst/>
            <a:ahLst/>
            <a:cxnLst/>
            <a:rect l="l" t="t" r="r" b="b"/>
            <a:pathLst>
              <a:path w="9807706" h="6241938">
                <a:moveTo>
                  <a:pt x="0" y="0"/>
                </a:moveTo>
                <a:lnTo>
                  <a:pt x="9807706" y="0"/>
                </a:lnTo>
                <a:lnTo>
                  <a:pt x="9807706" y="6241938"/>
                </a:lnTo>
                <a:lnTo>
                  <a:pt x="0" y="6241938"/>
                </a:lnTo>
                <a:lnTo>
                  <a:pt x="0" y="0"/>
                </a:lnTo>
                <a:close/>
              </a:path>
            </a:pathLst>
          </a:custGeom>
          <a:blipFill>
            <a:blip r:embed="rId1"/>
            <a:stretch>
              <a:fillRect r="-2650"/>
            </a:stretch>
          </a:blipFill>
        </p:spPr>
      </p:sp>
      <p:sp>
        <p:nvSpPr>
          <p:cNvPr id="3" name="Freeform 3"/>
          <p:cNvSpPr/>
          <p:nvPr/>
        </p:nvSpPr>
        <p:spPr>
          <a:xfrm flipH="1">
            <a:off x="7346933" y="23737"/>
            <a:ext cx="7422569" cy="7422569"/>
          </a:xfrm>
          <a:custGeom>
            <a:avLst/>
            <a:gdLst/>
            <a:ahLst/>
            <a:cxnLst/>
            <a:rect l="l" t="t" r="r" b="b"/>
            <a:pathLst>
              <a:path w="7422569" h="7422569">
                <a:moveTo>
                  <a:pt x="7422569" y="0"/>
                </a:moveTo>
                <a:lnTo>
                  <a:pt x="0" y="0"/>
                </a:lnTo>
                <a:lnTo>
                  <a:pt x="0" y="7422569"/>
                </a:lnTo>
                <a:lnTo>
                  <a:pt x="7422569" y="7422569"/>
                </a:lnTo>
                <a:lnTo>
                  <a:pt x="7422569" y="0"/>
                </a:lnTo>
                <a:close/>
              </a:path>
            </a:pathLst>
          </a:custGeom>
          <a:blipFill>
            <a:blip r:embed="rId2">
              <a:alphaModFix amt="30000"/>
            </a:blip>
            <a:stretch>
              <a:fillRect/>
            </a:stretch>
          </a:blipFill>
        </p:spPr>
      </p:sp>
      <p:sp>
        <p:nvSpPr>
          <p:cNvPr id="4" name="TextBox 4"/>
          <p:cNvSpPr txBox="1"/>
          <p:nvPr/>
        </p:nvSpPr>
        <p:spPr>
          <a:xfrm>
            <a:off x="8202295" y="470535"/>
            <a:ext cx="9606280" cy="3252470"/>
          </a:xfrm>
          <a:prstGeom prst="rect">
            <a:avLst/>
          </a:prstGeom>
        </p:spPr>
        <p:txBody>
          <a:bodyPr lIns="0" tIns="0" rIns="0" bIns="0" rtlCol="0" anchor="t">
            <a:noAutofit/>
          </a:bodyPr>
          <a:lstStyle/>
          <a:p>
            <a:pPr algn="l">
              <a:lnSpc>
                <a:spcPts val="4050"/>
              </a:lnSpc>
            </a:pPr>
            <a:r>
              <a:rPr lang="en-US" altLang="en-US" sz="3200" b="1" u="sng">
                <a:solidFill>
                  <a:srgbClr val="685240"/>
                </a:solidFill>
                <a:latin typeface="DM Sans"/>
                <a:ea typeface="DM Sans"/>
                <a:cs typeface="DM Sans"/>
                <a:sym typeface="DM Sans"/>
              </a:rPr>
              <a:t>Singapore</a:t>
            </a:r>
            <a:r>
              <a:rPr lang="en-US" altLang="en-US" sz="3200" b="1">
                <a:solidFill>
                  <a:srgbClr val="685240"/>
                </a:solidFill>
                <a:latin typeface="DM Sans"/>
                <a:ea typeface="DM Sans"/>
                <a:cs typeface="DM Sans"/>
                <a:sym typeface="DM Sans"/>
              </a:rPr>
              <a:t> uses smart IoT sensors, cameras, and AI traffic lights to control traffic. These systems help reduce traffic jams and let emergency vehicles move quickly. They also give live updates to drivers. Because of this, Singapore has </a:t>
            </a:r>
            <a:r>
              <a:rPr lang="en-US" altLang="en-US" sz="3200" b="1" u="sng">
                <a:solidFill>
                  <a:srgbClr val="685240"/>
                </a:solidFill>
                <a:latin typeface="DM Sans"/>
                <a:ea typeface="DM Sans"/>
                <a:cs typeface="DM Sans"/>
                <a:sym typeface="DM Sans"/>
              </a:rPr>
              <a:t>less traffic</a:t>
            </a:r>
            <a:r>
              <a:rPr lang="en-US" altLang="en-US" sz="3200" b="1">
                <a:solidFill>
                  <a:srgbClr val="685240"/>
                </a:solidFill>
                <a:latin typeface="DM Sans"/>
                <a:ea typeface="DM Sans"/>
                <a:cs typeface="DM Sans"/>
                <a:sym typeface="DM Sans"/>
              </a:rPr>
              <a:t> compared to other big cities.</a:t>
            </a:r>
            <a:endParaRPr lang="en-US" altLang="en-US" sz="3200" b="1">
              <a:solidFill>
                <a:srgbClr val="685240"/>
              </a:solidFill>
              <a:latin typeface="DM Sans"/>
              <a:ea typeface="DM Sans"/>
              <a:cs typeface="DM Sans"/>
              <a:sym typeface="DM Sans"/>
            </a:endParaRPr>
          </a:p>
        </p:txBody>
      </p:sp>
      <p:grpSp>
        <p:nvGrpSpPr>
          <p:cNvPr id="5" name="Group 5"/>
          <p:cNvGrpSpPr/>
          <p:nvPr/>
        </p:nvGrpSpPr>
        <p:grpSpPr>
          <a:xfrm rot="0">
            <a:off x="0" y="-86995"/>
            <a:ext cx="7568565" cy="10373995"/>
            <a:chOff x="0" y="0"/>
            <a:chExt cx="908168" cy="1217193"/>
          </a:xfrm>
        </p:grpSpPr>
        <p:sp>
          <p:nvSpPr>
            <p:cNvPr id="6" name="Freeform 6"/>
            <p:cNvSpPr/>
            <p:nvPr/>
          </p:nvSpPr>
          <p:spPr>
            <a:xfrm>
              <a:off x="0" y="0"/>
              <a:ext cx="908168" cy="1217193"/>
            </a:xfrm>
            <a:custGeom>
              <a:avLst/>
              <a:gdLst/>
              <a:ahLst/>
              <a:cxnLst/>
              <a:rect l="l" t="t" r="r" b="b"/>
              <a:pathLst>
                <a:path w="908168" h="1217193">
                  <a:moveTo>
                    <a:pt x="0" y="0"/>
                  </a:moveTo>
                  <a:lnTo>
                    <a:pt x="908168" y="0"/>
                  </a:lnTo>
                  <a:lnTo>
                    <a:pt x="908168" y="1217193"/>
                  </a:lnTo>
                  <a:lnTo>
                    <a:pt x="0" y="1217193"/>
                  </a:lnTo>
                  <a:close/>
                </a:path>
              </a:pathLst>
            </a:custGeom>
            <a:blipFill>
              <a:blip r:embed="rId3"/>
              <a:stretch>
                <a:fillRect l="-1265" r="-1265"/>
              </a:stretch>
            </a:blipFill>
          </p:spPr>
        </p:sp>
      </p:grpSp>
      <p:sp>
        <p:nvSpPr>
          <p:cNvPr id="7" name="Freeform 7"/>
          <p:cNvSpPr/>
          <p:nvPr/>
        </p:nvSpPr>
        <p:spPr>
          <a:xfrm>
            <a:off x="7346933" y="2951087"/>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rot="0">
            <a:off x="-6923" y="9410894"/>
            <a:ext cx="4846643" cy="1791955"/>
            <a:chOff x="0" y="0"/>
            <a:chExt cx="6462190" cy="2389273"/>
          </a:xfrm>
        </p:grpSpPr>
        <p:sp>
          <p:nvSpPr>
            <p:cNvPr id="9" name="Freeform 9"/>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9" name="Freeform 9"/>
          <p:cNvSpPr/>
          <p:nvPr/>
        </p:nvSpPr>
        <p:spPr>
          <a:xfrm flipH="1">
            <a:off x="0" y="0"/>
            <a:ext cx="4554847" cy="4554847"/>
          </a:xfrm>
          <a:custGeom>
            <a:avLst/>
            <a:gdLst/>
            <a:ahLst/>
            <a:cxnLst/>
            <a:rect l="l" t="t" r="r" b="b"/>
            <a:pathLst>
              <a:path w="4554847" h="4554847">
                <a:moveTo>
                  <a:pt x="4554847" y="0"/>
                </a:moveTo>
                <a:lnTo>
                  <a:pt x="0" y="0"/>
                </a:lnTo>
                <a:lnTo>
                  <a:pt x="0" y="4554847"/>
                </a:lnTo>
                <a:lnTo>
                  <a:pt x="4554847" y="4554847"/>
                </a:lnTo>
                <a:lnTo>
                  <a:pt x="4554847" y="0"/>
                </a:lnTo>
                <a:close/>
              </a:path>
            </a:pathLst>
          </a:custGeom>
          <a:blipFill>
            <a:blip r:embed="rId2">
              <a:alphaModFix amt="30000"/>
            </a:blip>
            <a:stretch>
              <a:fillRect/>
            </a:stretch>
          </a:blipFill>
        </p:spPr>
      </p:sp>
      <p:sp>
        <p:nvSpPr>
          <p:cNvPr id="11" name="TextBox 11"/>
          <p:cNvSpPr txBox="1"/>
          <p:nvPr/>
        </p:nvSpPr>
        <p:spPr>
          <a:xfrm>
            <a:off x="304800" y="495300"/>
            <a:ext cx="7788275" cy="2379980"/>
          </a:xfrm>
          <a:prstGeom prst="rect">
            <a:avLst/>
          </a:prstGeom>
        </p:spPr>
        <p:txBody>
          <a:bodyPr wrap="square" lIns="0" tIns="0" rIns="0" bIns="0" rtlCol="0" anchor="t">
            <a:noAutofit/>
          </a:bodyPr>
          <a:lstStyle/>
          <a:p>
            <a:pPr lvl="1" algn="l">
              <a:lnSpc>
                <a:spcPts val="7500"/>
              </a:lnSpc>
            </a:pPr>
            <a:r>
              <a:rPr lang="en-US" sz="7500">
                <a:solidFill>
                  <a:srgbClr val="3D291F"/>
                </a:solidFill>
                <a:latin typeface="Arimo" panose="020B0604020202020204"/>
                <a:ea typeface="Arimo" panose="020B0604020202020204"/>
                <a:cs typeface="Arimo" panose="020B0604020202020204"/>
                <a:sym typeface="Arimo" panose="020B0604020202020204"/>
              </a:rPr>
              <a:t>Use of IOT in Smart Agriculture</a:t>
            </a:r>
            <a:endParaRPr lang="en-US" sz="7500">
              <a:solidFill>
                <a:srgbClr val="3D291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153035" y="2992755"/>
            <a:ext cx="6485255" cy="6518275"/>
          </a:xfrm>
          <a:prstGeom prst="rect">
            <a:avLst/>
          </a:prstGeom>
        </p:spPr>
        <p:txBody>
          <a:bodyPr lIns="0" tIns="0" rIns="0" bIns="0" rtlCol="0" anchor="t">
            <a:noAutofit/>
          </a:bodyPr>
          <a:lstStyle/>
          <a:p>
            <a:pPr lvl="1" algn="l">
              <a:lnSpc>
                <a:spcPts val="4050"/>
              </a:lnSpc>
            </a:pPr>
            <a:r>
              <a:rPr lang="en-US" altLang="en-US" sz="3600">
                <a:solidFill>
                  <a:srgbClr val="3D291F"/>
                </a:solidFill>
                <a:latin typeface="Roboto" panose="02000000000000000000"/>
                <a:ea typeface="Roboto" panose="02000000000000000000"/>
                <a:cs typeface="Roboto" panose="02000000000000000000"/>
                <a:sym typeface="Roboto" panose="02000000000000000000"/>
              </a:rPr>
              <a:t>Smart farming uses IoT, sensors, and data to check crops, soil, and weather.</a:t>
            </a:r>
            <a:endParaRPr lang="en-US" altLang="en-US" sz="3600">
              <a:solidFill>
                <a:srgbClr val="3D291F"/>
              </a:solidFill>
              <a:latin typeface="Roboto" panose="02000000000000000000"/>
              <a:ea typeface="Roboto" panose="02000000000000000000"/>
              <a:cs typeface="Roboto" panose="02000000000000000000"/>
              <a:sym typeface="Roboto" panose="02000000000000000000"/>
            </a:endParaRPr>
          </a:p>
          <a:p>
            <a:pPr lvl="1" algn="l">
              <a:lnSpc>
                <a:spcPts val="4050"/>
              </a:lnSpc>
            </a:pPr>
            <a:endParaRPr lang="en-US" altLang="en-US" sz="3600">
              <a:solidFill>
                <a:srgbClr val="3D291F"/>
              </a:solidFill>
              <a:latin typeface="Roboto" panose="02000000000000000000"/>
              <a:ea typeface="Roboto" panose="02000000000000000000"/>
              <a:cs typeface="Roboto" panose="02000000000000000000"/>
              <a:sym typeface="Roboto" panose="02000000000000000000"/>
            </a:endParaRPr>
          </a:p>
          <a:p>
            <a:pPr lvl="1" algn="l">
              <a:lnSpc>
                <a:spcPts val="4050"/>
              </a:lnSpc>
            </a:pPr>
            <a:r>
              <a:rPr lang="en-US" altLang="en-US" sz="3600">
                <a:solidFill>
                  <a:srgbClr val="3D291F"/>
                </a:solidFill>
                <a:latin typeface="Roboto" panose="02000000000000000000"/>
                <a:ea typeface="Roboto" panose="02000000000000000000"/>
                <a:cs typeface="Roboto" panose="02000000000000000000"/>
                <a:sym typeface="Roboto" panose="02000000000000000000"/>
              </a:rPr>
              <a:t>It helps farmers water plants properly, use fewer chemicals, and grow more food.</a:t>
            </a:r>
            <a:endParaRPr lang="en-US" altLang="en-US" sz="3600">
              <a:solidFill>
                <a:srgbClr val="3D291F"/>
              </a:solidFill>
              <a:latin typeface="Roboto" panose="02000000000000000000"/>
              <a:ea typeface="Roboto" panose="02000000000000000000"/>
              <a:cs typeface="Roboto" panose="02000000000000000000"/>
              <a:sym typeface="Roboto" panose="02000000000000000000"/>
            </a:endParaRPr>
          </a:p>
          <a:p>
            <a:pPr lvl="1" algn="l">
              <a:lnSpc>
                <a:spcPts val="4050"/>
              </a:lnSpc>
            </a:pPr>
            <a:endParaRPr lang="en-US" altLang="en-US" sz="3600">
              <a:solidFill>
                <a:srgbClr val="3D291F"/>
              </a:solidFill>
              <a:latin typeface="Roboto" panose="02000000000000000000"/>
              <a:ea typeface="Roboto" panose="02000000000000000000"/>
              <a:cs typeface="Roboto" panose="02000000000000000000"/>
              <a:sym typeface="Roboto" panose="02000000000000000000"/>
            </a:endParaRPr>
          </a:p>
          <a:p>
            <a:pPr lvl="1" algn="l">
              <a:lnSpc>
                <a:spcPts val="4050"/>
              </a:lnSpc>
            </a:pPr>
            <a:r>
              <a:rPr lang="en-US" altLang="en-US" sz="3600">
                <a:solidFill>
                  <a:srgbClr val="3D291F"/>
                </a:solidFill>
                <a:latin typeface="Roboto" panose="02000000000000000000"/>
                <a:ea typeface="Roboto" panose="02000000000000000000"/>
                <a:cs typeface="Roboto" panose="02000000000000000000"/>
                <a:sym typeface="Roboto" panose="02000000000000000000"/>
              </a:rPr>
              <a:t>This way, farming becomes easier, better, and more environmentally friendly.</a:t>
            </a:r>
            <a:endParaRPr lang="en-US" altLang="en-US" sz="3600">
              <a:solidFill>
                <a:srgbClr val="3D291F"/>
              </a:solidFill>
              <a:latin typeface="Roboto" panose="02000000000000000000"/>
              <a:ea typeface="Roboto" panose="02000000000000000000"/>
              <a:cs typeface="Roboto" panose="02000000000000000000"/>
              <a:sym typeface="Roboto" panose="02000000000000000000"/>
            </a:endParaRPr>
          </a:p>
        </p:txBody>
      </p:sp>
      <p:grpSp>
        <p:nvGrpSpPr>
          <p:cNvPr id="13" name="Group 13"/>
          <p:cNvGrpSpPr/>
          <p:nvPr/>
        </p:nvGrpSpPr>
        <p:grpSpPr>
          <a:xfrm rot="0">
            <a:off x="0" y="9258300"/>
            <a:ext cx="4846643" cy="1791955"/>
            <a:chOff x="0" y="0"/>
            <a:chExt cx="6462190" cy="2389273"/>
          </a:xfrm>
        </p:grpSpPr>
        <p:sp>
          <p:nvSpPr>
            <p:cNvPr id="14" name="Freeform 14"/>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8" name="Round Same Side Corner Rectangle 17"/>
          <p:cNvSpPr/>
          <p:nvPr/>
        </p:nvSpPr>
        <p:spPr>
          <a:xfrm>
            <a:off x="9876155" y="1905"/>
            <a:ext cx="8423910" cy="6261735"/>
          </a:xfrm>
          <a:prstGeom prst="round2SameRect">
            <a:avLst>
              <a:gd name="adj1" fmla="val 0"/>
              <a:gd name="adj2" fmla="val 0"/>
            </a:avLst>
          </a:prstGeom>
          <a:blipFill rotWithShape="1">
            <a:blip r:embed="rId5"/>
            <a:stretch>
              <a:fillRect r="-3000"/>
            </a:stretch>
          </a:bli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Freeform 10"/>
          <p:cNvSpPr/>
          <p:nvPr/>
        </p:nvSpPr>
        <p:spPr>
          <a:xfrm rot="-10800000">
            <a:off x="9444493" y="759601"/>
            <a:ext cx="770613" cy="770613"/>
          </a:xfrm>
          <a:custGeom>
            <a:avLst/>
            <a:gdLst/>
            <a:ahLst/>
            <a:cxnLst/>
            <a:rect l="l" t="t" r="r" b="b"/>
            <a:pathLst>
              <a:path w="770613" h="770613">
                <a:moveTo>
                  <a:pt x="0" y="0"/>
                </a:moveTo>
                <a:lnTo>
                  <a:pt x="770614" y="0"/>
                </a:lnTo>
                <a:lnTo>
                  <a:pt x="770614" y="770614"/>
                </a:lnTo>
                <a:lnTo>
                  <a:pt x="0" y="7706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0">
            <a:off x="6939915" y="4914900"/>
            <a:ext cx="6687185" cy="5388610"/>
            <a:chOff x="0" y="0"/>
            <a:chExt cx="9100046" cy="7806574"/>
          </a:xfrm>
          <a:effectLst>
            <a:outerShdw blurRad="50800" dist="38100" dir="8100000" algn="tr" rotWithShape="0">
              <a:prstClr val="black">
                <a:alpha val="40000"/>
              </a:prstClr>
            </a:outerShdw>
          </a:effectLst>
        </p:grpSpPr>
        <p:pic>
          <p:nvPicPr>
            <p:cNvPr id="6" name="Picture 6"/>
            <p:cNvPicPr>
              <a:picLocks noChangeAspect="1"/>
            </p:cNvPicPr>
            <p:nvPr/>
          </p:nvPicPr>
          <p:blipFill>
            <a:blip r:embed="rId8"/>
            <a:srcRect l="15029" r="15029"/>
            <a:stretch>
              <a:fillRect/>
            </a:stretch>
          </p:blipFill>
          <p:spPr>
            <a:xfrm>
              <a:off x="0" y="0"/>
              <a:ext cx="9100046" cy="7806574"/>
            </a:xfrm>
            <a:prstGeom prst="rect">
              <a:avLst/>
            </a:prstGeom>
          </p:spPr>
        </p:pic>
      </p:grpSp>
      <p:grpSp>
        <p:nvGrpSpPr>
          <p:cNvPr id="7" name="Group 7"/>
          <p:cNvGrpSpPr/>
          <p:nvPr/>
        </p:nvGrpSpPr>
        <p:grpSpPr>
          <a:xfrm rot="0">
            <a:off x="13811885" y="6485255"/>
            <a:ext cx="4500245" cy="3797300"/>
            <a:chOff x="0" y="0"/>
            <a:chExt cx="5518915" cy="4317795"/>
          </a:xfrm>
          <a:effectLst>
            <a:outerShdw blurRad="50800" dist="38100" dir="8100000" algn="tr" rotWithShape="0">
              <a:prstClr val="black">
                <a:alpha val="40000"/>
              </a:prstClr>
            </a:outerShdw>
          </a:effectLst>
        </p:grpSpPr>
        <p:pic>
          <p:nvPicPr>
            <p:cNvPr id="8" name="Picture 8"/>
            <p:cNvPicPr>
              <a:picLocks noChangeAspect="1"/>
            </p:cNvPicPr>
            <p:nvPr/>
          </p:nvPicPr>
          <p:blipFill>
            <a:blip r:embed="rId9"/>
            <a:srcRect t="6950" b="6950"/>
            <a:stretch>
              <a:fillRect/>
            </a:stretch>
          </p:blipFill>
          <p:spPr>
            <a:xfrm>
              <a:off x="0" y="0"/>
              <a:ext cx="5518915" cy="4317795"/>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64019" y="0"/>
            <a:ext cx="3623981" cy="3623981"/>
          </a:xfrm>
          <a:custGeom>
            <a:avLst/>
            <a:gdLst/>
            <a:ahLst/>
            <a:cxnLst/>
            <a:rect l="l" t="t" r="r" b="b"/>
            <a:pathLst>
              <a:path w="3623981" h="3623981">
                <a:moveTo>
                  <a:pt x="0" y="0"/>
                </a:moveTo>
                <a:lnTo>
                  <a:pt x="3623981" y="0"/>
                </a:lnTo>
                <a:lnTo>
                  <a:pt x="3623981" y="3623981"/>
                </a:lnTo>
                <a:lnTo>
                  <a:pt x="0" y="3623981"/>
                </a:lnTo>
                <a:lnTo>
                  <a:pt x="0" y="0"/>
                </a:lnTo>
                <a:close/>
              </a:path>
            </a:pathLst>
          </a:custGeom>
          <a:blipFill>
            <a:blip r:embed="rId1">
              <a:alphaModFix amt="30000"/>
            </a:blip>
            <a:stretch>
              <a:fillRect/>
            </a:stretch>
          </a:blipFill>
        </p:spPr>
      </p:sp>
      <p:grpSp>
        <p:nvGrpSpPr>
          <p:cNvPr id="3" name="Group 3"/>
          <p:cNvGrpSpPr/>
          <p:nvPr/>
        </p:nvGrpSpPr>
        <p:grpSpPr>
          <a:xfrm rot="0">
            <a:off x="-54610" y="-17145"/>
            <a:ext cx="8774430" cy="10321925"/>
            <a:chOff x="0" y="0"/>
            <a:chExt cx="1019969" cy="1184737"/>
          </a:xfrm>
        </p:grpSpPr>
        <p:sp>
          <p:nvSpPr>
            <p:cNvPr id="4" name="Freeform 4"/>
            <p:cNvSpPr/>
            <p:nvPr/>
          </p:nvSpPr>
          <p:spPr>
            <a:xfrm>
              <a:off x="0" y="0"/>
              <a:ext cx="1019969" cy="1184737"/>
            </a:xfrm>
            <a:custGeom>
              <a:avLst/>
              <a:gdLst/>
              <a:ahLst/>
              <a:cxnLst/>
              <a:rect l="l" t="t" r="r" b="b"/>
              <a:pathLst>
                <a:path w="1019969" h="1184737">
                  <a:moveTo>
                    <a:pt x="0" y="0"/>
                  </a:moveTo>
                  <a:lnTo>
                    <a:pt x="1019969" y="0"/>
                  </a:lnTo>
                  <a:lnTo>
                    <a:pt x="1019969" y="1184737"/>
                  </a:lnTo>
                  <a:lnTo>
                    <a:pt x="0" y="1184737"/>
                  </a:lnTo>
                  <a:close/>
                </a:path>
              </a:pathLst>
            </a:custGeom>
            <a:blipFill>
              <a:blip r:embed="rId2"/>
              <a:stretch>
                <a:fillRect l="-9111" r="-9111"/>
              </a:stretch>
            </a:blipFill>
          </p:spPr>
        </p:sp>
      </p:grpSp>
      <p:sp>
        <p:nvSpPr>
          <p:cNvPr id="5" name="Freeform 5"/>
          <p:cNvSpPr/>
          <p:nvPr/>
        </p:nvSpPr>
        <p:spPr>
          <a:xfrm>
            <a:off x="8537431" y="1493098"/>
            <a:ext cx="637785" cy="637785"/>
          </a:xfrm>
          <a:custGeom>
            <a:avLst/>
            <a:gdLst/>
            <a:ahLst/>
            <a:cxnLst/>
            <a:rect l="l" t="t" r="r" b="b"/>
            <a:pathLst>
              <a:path w="637785" h="637785">
                <a:moveTo>
                  <a:pt x="0" y="0"/>
                </a:moveTo>
                <a:lnTo>
                  <a:pt x="637785" y="0"/>
                </a:lnTo>
                <a:lnTo>
                  <a:pt x="637785" y="637785"/>
                </a:lnTo>
                <a:lnTo>
                  <a:pt x="0" y="637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601200" y="6233795"/>
            <a:ext cx="7682865" cy="3783330"/>
          </a:xfrm>
          <a:custGeom>
            <a:avLst/>
            <a:gdLst/>
            <a:ahLst/>
            <a:cxnLst/>
            <a:rect l="l" t="t" r="r" b="b"/>
            <a:pathLst>
              <a:path w="7811359" h="4330547">
                <a:moveTo>
                  <a:pt x="0" y="0"/>
                </a:moveTo>
                <a:lnTo>
                  <a:pt x="7811359" y="0"/>
                </a:lnTo>
                <a:lnTo>
                  <a:pt x="7811359" y="4330547"/>
                </a:lnTo>
                <a:lnTo>
                  <a:pt x="0" y="4330547"/>
                </a:lnTo>
                <a:lnTo>
                  <a:pt x="0" y="0"/>
                </a:lnTo>
                <a:close/>
              </a:path>
            </a:pathLst>
          </a:custGeom>
          <a:blipFill>
            <a:blip r:embed="rId5"/>
            <a:stretch>
              <a:fillRect t="-485" b="-485"/>
            </a:stretch>
          </a:blipFill>
        </p:spPr>
      </p:sp>
      <p:sp>
        <p:nvSpPr>
          <p:cNvPr id="7" name="TextBox 7"/>
          <p:cNvSpPr txBox="1"/>
          <p:nvPr/>
        </p:nvSpPr>
        <p:spPr>
          <a:xfrm>
            <a:off x="9415780" y="2625725"/>
            <a:ext cx="8510905" cy="3388360"/>
          </a:xfrm>
          <a:prstGeom prst="rect">
            <a:avLst/>
          </a:prstGeom>
        </p:spPr>
        <p:txBody>
          <a:bodyPr wrap="square" lIns="0" tIns="0" rIns="0" bIns="0" rtlCol="0" anchor="t">
            <a:noAutofit/>
          </a:bodyPr>
          <a:lstStyle/>
          <a:p>
            <a:pPr algn="l">
              <a:lnSpc>
                <a:spcPts val="4410"/>
              </a:lnSpc>
            </a:pPr>
            <a:r>
              <a:rPr lang="en-US" altLang="en-US" sz="3600">
                <a:solidFill>
                  <a:srgbClr val="322723"/>
                </a:solidFill>
                <a:latin typeface="DM Sans"/>
                <a:ea typeface="DM Sans"/>
                <a:cs typeface="DM Sans"/>
                <a:sym typeface="DM Sans"/>
              </a:rPr>
              <a:t>E-learning and smart tools are changing classrooms. They make learning more fun and easy to understand. They can also take attendance automatically, saving time and making schools more efficient.</a:t>
            </a:r>
            <a:endParaRPr lang="en-US" altLang="en-US" sz="3600">
              <a:solidFill>
                <a:srgbClr val="322723"/>
              </a:solidFill>
              <a:latin typeface="DM Sans"/>
              <a:ea typeface="DM Sans"/>
              <a:cs typeface="DM Sans"/>
              <a:sym typeface="DM Sans"/>
            </a:endParaRPr>
          </a:p>
        </p:txBody>
      </p:sp>
      <p:sp>
        <p:nvSpPr>
          <p:cNvPr id="8" name="TextBox 8"/>
          <p:cNvSpPr txBox="1"/>
          <p:nvPr/>
        </p:nvSpPr>
        <p:spPr>
          <a:xfrm>
            <a:off x="9415780" y="353060"/>
            <a:ext cx="8120380" cy="2071370"/>
          </a:xfrm>
          <a:prstGeom prst="rect">
            <a:avLst/>
          </a:prstGeom>
        </p:spPr>
        <p:txBody>
          <a:bodyPr wrap="square" lIns="0" tIns="0" rIns="0" bIns="0" rtlCol="0" anchor="t">
            <a:noAutofit/>
          </a:bodyPr>
          <a:lstStyle/>
          <a:p>
            <a:pPr algn="l">
              <a:lnSpc>
                <a:spcPts val="7700"/>
              </a:lnSpc>
            </a:pPr>
            <a:r>
              <a:rPr lang="en-US" sz="7000">
                <a:solidFill>
                  <a:srgbClr val="3D291F"/>
                </a:solidFill>
                <a:latin typeface="Arimo" panose="020B0604020202020204"/>
                <a:ea typeface="Arimo" panose="020B0604020202020204"/>
                <a:cs typeface="Arimo" panose="020B0604020202020204"/>
                <a:sym typeface="Arimo" panose="020B0604020202020204"/>
              </a:rPr>
              <a:t>Use of IOT for Smart Education</a:t>
            </a:r>
            <a:endParaRPr lang="en-US" sz="7000">
              <a:solidFill>
                <a:srgbClr val="3D291F"/>
              </a:solidFill>
              <a:latin typeface="Arimo" panose="020B0604020202020204"/>
              <a:ea typeface="Arimo" panose="020B0604020202020204"/>
              <a:cs typeface="Arimo" panose="020B0604020202020204"/>
              <a:sym typeface="Arimo" panose="020B0604020202020204"/>
            </a:endParaRPr>
          </a:p>
        </p:txBody>
      </p:sp>
      <p:grpSp>
        <p:nvGrpSpPr>
          <p:cNvPr id="9" name="Group 9"/>
          <p:cNvGrpSpPr/>
          <p:nvPr/>
        </p:nvGrpSpPr>
        <p:grpSpPr>
          <a:xfrm rot="0">
            <a:off x="-418481" y="-418880"/>
            <a:ext cx="4846643" cy="1791955"/>
            <a:chOff x="0" y="0"/>
            <a:chExt cx="6462190" cy="2389273"/>
          </a:xfrm>
        </p:grpSpPr>
        <p:sp>
          <p:nvSpPr>
            <p:cNvPr id="10" name="Freeform 10"/>
            <p:cNvSpPr/>
            <p:nvPr/>
          </p:nvSpPr>
          <p:spPr>
            <a:xfrm>
              <a:off x="0"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036459"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4072917" y="0"/>
              <a:ext cx="2389273" cy="2389273"/>
            </a:xfrm>
            <a:custGeom>
              <a:avLst/>
              <a:gdLst/>
              <a:ahLst/>
              <a:cxnLst/>
              <a:rect l="l" t="t" r="r" b="b"/>
              <a:pathLst>
                <a:path w="2389273" h="2389273">
                  <a:moveTo>
                    <a:pt x="0" y="0"/>
                  </a:moveTo>
                  <a:lnTo>
                    <a:pt x="2389273" y="0"/>
                  </a:lnTo>
                  <a:lnTo>
                    <a:pt x="2389273" y="2389273"/>
                  </a:lnTo>
                  <a:lnTo>
                    <a:pt x="0" y="2389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4947</Words>
  <Application>WPS Presentation</Application>
  <PresentationFormat>On-screen Show (4:3)</PresentationFormat>
  <Paragraphs>125</Paragraphs>
  <Slides>16</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16</vt:i4>
      </vt:variant>
    </vt:vector>
  </HeadingPairs>
  <TitlesOfParts>
    <vt:vector size="36" baseType="lpstr">
      <vt:lpstr>Arial</vt:lpstr>
      <vt:lpstr>SimSun</vt:lpstr>
      <vt:lpstr>Wingdings</vt:lpstr>
      <vt:lpstr>Arimo</vt:lpstr>
      <vt:lpstr>Rockwell</vt:lpstr>
      <vt:lpstr>Agrandir</vt:lpstr>
      <vt:lpstr>Segoe Print</vt:lpstr>
      <vt:lpstr>Roboto</vt:lpstr>
      <vt:lpstr>Montserrat</vt:lpstr>
      <vt:lpstr>DM Sans</vt:lpstr>
      <vt:lpstr>Arial</vt:lpstr>
      <vt:lpstr>HK Grotesk Bold</vt:lpstr>
      <vt:lpstr>armio</vt:lpstr>
      <vt:lpstr>Arimo Bold</vt:lpstr>
      <vt:lpstr>Yu Gothic UI Semibold</vt:lpstr>
      <vt:lpstr>DM Sans Bold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Peach White and Black Modern Workplace Pitch Deck Presentation</dc:title>
  <dc:creator/>
  <cp:lastModifiedBy>Tuba Jan</cp:lastModifiedBy>
  <cp:revision>18</cp:revision>
  <dcterms:created xsi:type="dcterms:W3CDTF">2006-08-16T00:00:00Z</dcterms:created>
  <dcterms:modified xsi:type="dcterms:W3CDTF">2026-01-04T14:51:32Z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F62D3331C28A4CFE94014F9615DC48BA_12</vt:lpwstr>
  </property>
  <property fmtid="{D5CDD505-2E9C-101B-9397-08002B2CF9AE}" pid="3" name="KSOProductBuildVer">
    <vt:lpwstr>1033-12.2.0.23196</vt:lpwstr>
  </property>
</Properties>
</file>